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rts/style1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68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69" r:id="rId12"/>
    <p:sldId id="266" r:id="rId13"/>
    <p:sldId id="270" r:id="rId1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Office_Excel-regneark1.xlsx"/><Relationship Id="rId1" Type="http://schemas.openxmlformats.org/officeDocument/2006/relationships/themeOverride" Target="../theme/themeOverride1.xml"/><Relationship Id="rId5" Type="http://schemas.microsoft.com/office/2011/relationships/chartStyle" Target="style1.xml"/><Relationship Id="rId4" Type="http://schemas.microsoft.com/office/2011/relationships/chartColorStyle" Target="colors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a-DK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PT" sz="1200" dirty="0"/>
              <a:t>Perfil da encosta:</a:t>
            </a:r>
            <a:r>
              <a:rPr lang="pt-PT" sz="1200" baseline="0" dirty="0"/>
              <a:t> </a:t>
            </a:r>
            <a:r>
              <a:rPr lang="pt-PT" sz="1200" b="1" baseline="0" dirty="0" err="1"/>
              <a:t>Qtª</a:t>
            </a:r>
            <a:r>
              <a:rPr lang="pt-PT" sz="1200" b="1" baseline="0" dirty="0"/>
              <a:t> </a:t>
            </a:r>
            <a:r>
              <a:rPr lang="pt-PT" sz="1200" b="1" dirty="0" err="1"/>
              <a:t>Srª</a:t>
            </a:r>
            <a:r>
              <a:rPr lang="pt-PT" sz="1200" b="1" dirty="0"/>
              <a:t> Ribeira </a:t>
            </a:r>
            <a:r>
              <a:rPr lang="pt-PT" sz="1200" b="0" dirty="0"/>
              <a:t>-</a:t>
            </a:r>
            <a:r>
              <a:rPr lang="pt-PT" sz="1200" dirty="0"/>
              <a:t> Rio Douro </a:t>
            </a:r>
            <a:r>
              <a:rPr lang="pt-PT" sz="1200" baseline="0" dirty="0"/>
              <a:t>- </a:t>
            </a:r>
            <a:r>
              <a:rPr lang="pt-PT" sz="1200" b="1" baseline="0" dirty="0" err="1"/>
              <a:t>Qtª</a:t>
            </a:r>
            <a:r>
              <a:rPr lang="pt-PT" sz="1200" b="1" baseline="0" dirty="0"/>
              <a:t> Vesúvio</a:t>
            </a:r>
            <a:endParaRPr lang="pt-PT" sz="1200" b="1" dirty="0"/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6.6553107529919692E-2"/>
          <c:y val="0.12094240837696336"/>
          <c:w val="0.90120329865779569"/>
          <c:h val="0.77293784612002048"/>
        </c:manualLayout>
      </c:layout>
      <c:lineChart>
        <c:grouping val="standard"/>
        <c:ser>
          <c:idx val="0"/>
          <c:order val="0"/>
          <c:spPr>
            <a:ln w="50800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'Perfil SR_Rio_VS (linha)'!$A$2:$A$275</c:f>
              <c:numCache>
                <c:formatCode>0.000</c:formatCode>
                <c:ptCount val="274"/>
                <c:pt idx="1">
                  <c:v>0</c:v>
                </c:pt>
                <c:pt idx="2">
                  <c:v>6.0113272573399987</c:v>
                </c:pt>
                <c:pt idx="3">
                  <c:v>17.922772074999994</c:v>
                </c:pt>
                <c:pt idx="4">
                  <c:v>42.633195339900013</c:v>
                </c:pt>
                <c:pt idx="5">
                  <c:v>44.73973203220001</c:v>
                </c:pt>
                <c:pt idx="6">
                  <c:v>50.825035091700002</c:v>
                </c:pt>
                <c:pt idx="7">
                  <c:v>64.294312002799984</c:v>
                </c:pt>
                <c:pt idx="8">
                  <c:v>74.74400877879998</c:v>
                </c:pt>
                <c:pt idx="9">
                  <c:v>84.994921254100021</c:v>
                </c:pt>
                <c:pt idx="10">
                  <c:v>92.574306757199992</c:v>
                </c:pt>
                <c:pt idx="11">
                  <c:v>102.25725845800001</c:v>
                </c:pt>
                <c:pt idx="12">
                  <c:v>117.092928778</c:v>
                </c:pt>
                <c:pt idx="13">
                  <c:v>123.053122509</c:v>
                </c:pt>
                <c:pt idx="14">
                  <c:v>130.05816592899998</c:v>
                </c:pt>
                <c:pt idx="15">
                  <c:v>131.98899364000002</c:v>
                </c:pt>
                <c:pt idx="16">
                  <c:v>138.74429118899999</c:v>
                </c:pt>
                <c:pt idx="17">
                  <c:v>148.14902101899997</c:v>
                </c:pt>
                <c:pt idx="18">
                  <c:v>155.97888958300001</c:v>
                </c:pt>
                <c:pt idx="19">
                  <c:v>167.75294461000001</c:v>
                </c:pt>
                <c:pt idx="20">
                  <c:v>182.95640927600004</c:v>
                </c:pt>
                <c:pt idx="21">
                  <c:v>188.15821842400001</c:v>
                </c:pt>
                <c:pt idx="22">
                  <c:v>207.10013319999999</c:v>
                </c:pt>
                <c:pt idx="23">
                  <c:v>213.87209874500002</c:v>
                </c:pt>
                <c:pt idx="24">
                  <c:v>221.75436756599998</c:v>
                </c:pt>
                <c:pt idx="25">
                  <c:v>237.88813094300008</c:v>
                </c:pt>
                <c:pt idx="26">
                  <c:v>255.32273722700003</c:v>
                </c:pt>
                <c:pt idx="27">
                  <c:v>264.91073320899994</c:v>
                </c:pt>
                <c:pt idx="28">
                  <c:v>269.38151190799988</c:v>
                </c:pt>
                <c:pt idx="29">
                  <c:v>279.90242483200001</c:v>
                </c:pt>
                <c:pt idx="30">
                  <c:v>299.32174157999992</c:v>
                </c:pt>
                <c:pt idx="31">
                  <c:v>299.49499333400001</c:v>
                </c:pt>
                <c:pt idx="32">
                  <c:v>299.63848732299999</c:v>
                </c:pt>
                <c:pt idx="33">
                  <c:v>300.52151231999994</c:v>
                </c:pt>
                <c:pt idx="34">
                  <c:v>327.66798337300014</c:v>
                </c:pt>
                <c:pt idx="35">
                  <c:v>331.85455301100001</c:v>
                </c:pt>
                <c:pt idx="36">
                  <c:v>333.03571384999987</c:v>
                </c:pt>
                <c:pt idx="37">
                  <c:v>339.22048769999998</c:v>
                </c:pt>
                <c:pt idx="38">
                  <c:v>366.594050423</c:v>
                </c:pt>
                <c:pt idx="39">
                  <c:v>367.22860817899993</c:v>
                </c:pt>
                <c:pt idx="40">
                  <c:v>375.40655512799987</c:v>
                </c:pt>
                <c:pt idx="41">
                  <c:v>405.66560593600002</c:v>
                </c:pt>
                <c:pt idx="42">
                  <c:v>417.56674323700003</c:v>
                </c:pt>
                <c:pt idx="43">
                  <c:v>419.42331282899994</c:v>
                </c:pt>
                <c:pt idx="44">
                  <c:v>424.36240593500008</c:v>
                </c:pt>
                <c:pt idx="45">
                  <c:v>442.5781509279999</c:v>
                </c:pt>
                <c:pt idx="46">
                  <c:v>460.127005532</c:v>
                </c:pt>
                <c:pt idx="47">
                  <c:v>461.062426808</c:v>
                </c:pt>
                <c:pt idx="48">
                  <c:v>461.62827737600003</c:v>
                </c:pt>
                <c:pt idx="49">
                  <c:v>463.53355654399991</c:v>
                </c:pt>
                <c:pt idx="50">
                  <c:v>479.1164895</c:v>
                </c:pt>
                <c:pt idx="51">
                  <c:v>480.43546693699994</c:v>
                </c:pt>
                <c:pt idx="52">
                  <c:v>493.38711874399991</c:v>
                </c:pt>
                <c:pt idx="53">
                  <c:v>496.95734915799994</c:v>
                </c:pt>
                <c:pt idx="54">
                  <c:v>514.88501086899998</c:v>
                </c:pt>
                <c:pt idx="55">
                  <c:v>520.70097037100015</c:v>
                </c:pt>
                <c:pt idx="56">
                  <c:v>527.50904444900004</c:v>
                </c:pt>
                <c:pt idx="57">
                  <c:v>535.89659989599988</c:v>
                </c:pt>
                <c:pt idx="58">
                  <c:v>554.06598789599991</c:v>
                </c:pt>
                <c:pt idx="59">
                  <c:v>561.21920559600005</c:v>
                </c:pt>
                <c:pt idx="60">
                  <c:v>578.53577076300007</c:v>
                </c:pt>
                <c:pt idx="61">
                  <c:v>582.42268350199993</c:v>
                </c:pt>
                <c:pt idx="62">
                  <c:v>587.73940875900007</c:v>
                </c:pt>
                <c:pt idx="63">
                  <c:v>597.34888867800009</c:v>
                </c:pt>
                <c:pt idx="64">
                  <c:v>605.78986202300007</c:v>
                </c:pt>
                <c:pt idx="65">
                  <c:v>623.28328962100011</c:v>
                </c:pt>
                <c:pt idx="66">
                  <c:v>643.40126938899982</c:v>
                </c:pt>
                <c:pt idx="67">
                  <c:v>645.06241964399987</c:v>
                </c:pt>
                <c:pt idx="68">
                  <c:v>648.67210505499997</c:v>
                </c:pt>
                <c:pt idx="69">
                  <c:v>656.23264016799999</c:v>
                </c:pt>
                <c:pt idx="70">
                  <c:v>667.15183893700009</c:v>
                </c:pt>
                <c:pt idx="71">
                  <c:v>673.69922149299987</c:v>
                </c:pt>
                <c:pt idx="72">
                  <c:v>692.09451784299984</c:v>
                </c:pt>
                <c:pt idx="73">
                  <c:v>695.07309423000015</c:v>
                </c:pt>
                <c:pt idx="74">
                  <c:v>712.69645986499984</c:v>
                </c:pt>
                <c:pt idx="75">
                  <c:v>723.269596138</c:v>
                </c:pt>
                <c:pt idx="76">
                  <c:v>736.44235729199988</c:v>
                </c:pt>
                <c:pt idx="77">
                  <c:v>749.77626568999983</c:v>
                </c:pt>
                <c:pt idx="78">
                  <c:v>777.74818263700013</c:v>
                </c:pt>
                <c:pt idx="79">
                  <c:v>802.0460258569999</c:v>
                </c:pt>
                <c:pt idx="80">
                  <c:v>813.84014164099983</c:v>
                </c:pt>
                <c:pt idx="81">
                  <c:v>814.99487511400002</c:v>
                </c:pt>
                <c:pt idx="82">
                  <c:v>826.44081640999991</c:v>
                </c:pt>
                <c:pt idx="83">
                  <c:v>833.30504847399993</c:v>
                </c:pt>
                <c:pt idx="84">
                  <c:v>843.07825753000009</c:v>
                </c:pt>
                <c:pt idx="85">
                  <c:v>850.28131014700011</c:v>
                </c:pt>
                <c:pt idx="86">
                  <c:v>860.38610263199996</c:v>
                </c:pt>
                <c:pt idx="87">
                  <c:v>871.91851597999994</c:v>
                </c:pt>
                <c:pt idx="88">
                  <c:v>878.10577579599999</c:v>
                </c:pt>
                <c:pt idx="89">
                  <c:v>890.966235568</c:v>
                </c:pt>
                <c:pt idx="90">
                  <c:v>903.31659669099986</c:v>
                </c:pt>
                <c:pt idx="91">
                  <c:v>909.67085498900008</c:v>
                </c:pt>
                <c:pt idx="92">
                  <c:v>925.91545469099992</c:v>
                </c:pt>
                <c:pt idx="93">
                  <c:v>928.54861552299997</c:v>
                </c:pt>
                <c:pt idx="94">
                  <c:v>938.87038023600007</c:v>
                </c:pt>
                <c:pt idx="95">
                  <c:v>949.41662544399981</c:v>
                </c:pt>
                <c:pt idx="96">
                  <c:v>951.03265249499975</c:v>
                </c:pt>
                <c:pt idx="97">
                  <c:v>953.91562191899993</c:v>
                </c:pt>
                <c:pt idx="98">
                  <c:v>980.35750861699989</c:v>
                </c:pt>
                <c:pt idx="99">
                  <c:v>984.5575581019998</c:v>
                </c:pt>
                <c:pt idx="100">
                  <c:v>991.41242474099988</c:v>
                </c:pt>
                <c:pt idx="101">
                  <c:v>1004.76234544</c:v>
                </c:pt>
                <c:pt idx="102">
                  <c:v>1014.58904789</c:v>
                </c:pt>
                <c:pt idx="103">
                  <c:v>1016.66032735</c:v>
                </c:pt>
                <c:pt idx="104">
                  <c:v>1019.96916197</c:v>
                </c:pt>
                <c:pt idx="105">
                  <c:v>1044.33167101</c:v>
                </c:pt>
                <c:pt idx="106">
                  <c:v>1050.2858272999999</c:v>
                </c:pt>
                <c:pt idx="107">
                  <c:v>1081.06991724</c:v>
                </c:pt>
                <c:pt idx="108">
                  <c:v>1085.8357783500001</c:v>
                </c:pt>
                <c:pt idx="109">
                  <c:v>1094.7875271300002</c:v>
                </c:pt>
                <c:pt idx="110">
                  <c:v>1103.2178671900003</c:v>
                </c:pt>
                <c:pt idx="111">
                  <c:v>1105.3775135400001</c:v>
                </c:pt>
                <c:pt idx="112">
                  <c:v>1120.9964634700002</c:v>
                </c:pt>
                <c:pt idx="113">
                  <c:v>1127.7054178200001</c:v>
                </c:pt>
                <c:pt idx="114">
                  <c:v>1131.4362954600003</c:v>
                </c:pt>
                <c:pt idx="115">
                  <c:v>1148.2049936599999</c:v>
                </c:pt>
                <c:pt idx="116">
                  <c:v>1152.70362002</c:v>
                </c:pt>
                <c:pt idx="117">
                  <c:v>1153.3321002199998</c:v>
                </c:pt>
                <c:pt idx="118">
                  <c:v>1161.0404923599997</c:v>
                </c:pt>
                <c:pt idx="119">
                  <c:v>1165.4289506700002</c:v>
                </c:pt>
                <c:pt idx="120">
                  <c:v>1169.0089359000001</c:v>
                </c:pt>
                <c:pt idx="121">
                  <c:v>1177.0213460399998</c:v>
                </c:pt>
                <c:pt idx="122">
                  <c:v>1191.2605676200003</c:v>
                </c:pt>
                <c:pt idx="123">
                  <c:v>1201.3580592999999</c:v>
                </c:pt>
                <c:pt idx="124">
                  <c:v>1205.37945169</c:v>
                </c:pt>
                <c:pt idx="125">
                  <c:v>1215.36727808</c:v>
                </c:pt>
                <c:pt idx="126">
                  <c:v>1218.47040763</c:v>
                </c:pt>
                <c:pt idx="127">
                  <c:v>1230.6642612199998</c:v>
                </c:pt>
                <c:pt idx="128">
                  <c:v>1233.9713313499999</c:v>
                </c:pt>
                <c:pt idx="129">
                  <c:v>1240.2856238700001</c:v>
                </c:pt>
                <c:pt idx="130">
                  <c:v>1311.4777140199999</c:v>
                </c:pt>
                <c:pt idx="131">
                  <c:v>1383.50002464</c:v>
                </c:pt>
                <c:pt idx="132">
                  <c:v>1437.2633576200001</c:v>
                </c:pt>
                <c:pt idx="133">
                  <c:v>1452.5724178399998</c:v>
                </c:pt>
                <c:pt idx="134">
                  <c:v>1482.3952199999999</c:v>
                </c:pt>
                <c:pt idx="135">
                  <c:v>1490.6541317299998</c:v>
                </c:pt>
                <c:pt idx="136">
                  <c:v>1504.95714032</c:v>
                </c:pt>
                <c:pt idx="137">
                  <c:v>1508.33873593</c:v>
                </c:pt>
                <c:pt idx="138">
                  <c:v>1512.4503454799999</c:v>
                </c:pt>
                <c:pt idx="139">
                  <c:v>1521.2205468699999</c:v>
                </c:pt>
                <c:pt idx="140">
                  <c:v>1525.2040679700001</c:v>
                </c:pt>
                <c:pt idx="141">
                  <c:v>1532.4705190700001</c:v>
                </c:pt>
                <c:pt idx="142">
                  <c:v>1534.1152068699998</c:v>
                </c:pt>
                <c:pt idx="143">
                  <c:v>1550.3593548399997</c:v>
                </c:pt>
                <c:pt idx="144">
                  <c:v>1555.0874540099999</c:v>
                </c:pt>
                <c:pt idx="145">
                  <c:v>1558.2373098099999</c:v>
                </c:pt>
                <c:pt idx="146">
                  <c:v>1565.9796414900002</c:v>
                </c:pt>
                <c:pt idx="147">
                  <c:v>1591.1662538</c:v>
                </c:pt>
                <c:pt idx="148">
                  <c:v>1629.3446180099997</c:v>
                </c:pt>
                <c:pt idx="149">
                  <c:v>1636.0768893200002</c:v>
                </c:pt>
                <c:pt idx="150">
                  <c:v>1645.4096909100001</c:v>
                </c:pt>
                <c:pt idx="151">
                  <c:v>1678.63645367</c:v>
                </c:pt>
                <c:pt idx="152">
                  <c:v>1700.3501105999999</c:v>
                </c:pt>
                <c:pt idx="153">
                  <c:v>1709.03043336</c:v>
                </c:pt>
                <c:pt idx="154">
                  <c:v>1742.4225009900001</c:v>
                </c:pt>
                <c:pt idx="155">
                  <c:v>1760.2395052300001</c:v>
                </c:pt>
                <c:pt idx="156">
                  <c:v>1785.2290555700001</c:v>
                </c:pt>
                <c:pt idx="157">
                  <c:v>1797.0462306699999</c:v>
                </c:pt>
                <c:pt idx="158">
                  <c:v>1822.2902897700001</c:v>
                </c:pt>
                <c:pt idx="159">
                  <c:v>1844.7742183199998</c:v>
                </c:pt>
                <c:pt idx="160">
                  <c:v>1862.7887981399999</c:v>
                </c:pt>
                <c:pt idx="161">
                  <c:v>1879.9599600000001</c:v>
                </c:pt>
                <c:pt idx="162">
                  <c:v>1882.95491593</c:v>
                </c:pt>
                <c:pt idx="163">
                  <c:v>1884.89096247</c:v>
                </c:pt>
                <c:pt idx="164">
                  <c:v>1887.0330582699999</c:v>
                </c:pt>
                <c:pt idx="165">
                  <c:v>1889.7243109999997</c:v>
                </c:pt>
                <c:pt idx="166">
                  <c:v>1891.9032613400002</c:v>
                </c:pt>
                <c:pt idx="167">
                  <c:v>1909.8114116699999</c:v>
                </c:pt>
                <c:pt idx="168">
                  <c:v>1919.4990740200001</c:v>
                </c:pt>
                <c:pt idx="169">
                  <c:v>1926.4795744400003</c:v>
                </c:pt>
                <c:pt idx="170">
                  <c:v>1935.2337026600001</c:v>
                </c:pt>
                <c:pt idx="171">
                  <c:v>1959.4048498</c:v>
                </c:pt>
                <c:pt idx="172">
                  <c:v>1969.8644189499996</c:v>
                </c:pt>
                <c:pt idx="173">
                  <c:v>1985.1297404699999</c:v>
                </c:pt>
                <c:pt idx="174">
                  <c:v>1999.1667477000001</c:v>
                </c:pt>
                <c:pt idx="175">
                  <c:v>2021.75994545</c:v>
                </c:pt>
                <c:pt idx="176">
                  <c:v>2024.7934619299999</c:v>
                </c:pt>
                <c:pt idx="177">
                  <c:v>2057.1000575100002</c:v>
                </c:pt>
                <c:pt idx="178">
                  <c:v>2064.8604314700001</c:v>
                </c:pt>
                <c:pt idx="179">
                  <c:v>2075.2886552599994</c:v>
                </c:pt>
                <c:pt idx="180">
                  <c:v>2088.88572548</c:v>
                </c:pt>
                <c:pt idx="181">
                  <c:v>2097.4383157000002</c:v>
                </c:pt>
                <c:pt idx="182">
                  <c:v>2106.0580173800004</c:v>
                </c:pt>
                <c:pt idx="183">
                  <c:v>2123.22556691</c:v>
                </c:pt>
                <c:pt idx="184">
                  <c:v>2127.0456563600001</c:v>
                </c:pt>
                <c:pt idx="185">
                  <c:v>2130.9362369100004</c:v>
                </c:pt>
                <c:pt idx="186">
                  <c:v>2143.9189174600001</c:v>
                </c:pt>
                <c:pt idx="187">
                  <c:v>2175.1099002800001</c:v>
                </c:pt>
                <c:pt idx="188">
                  <c:v>2178.4995928100006</c:v>
                </c:pt>
                <c:pt idx="189">
                  <c:v>2197.811314680001</c:v>
                </c:pt>
                <c:pt idx="190">
                  <c:v>2211.4734502500005</c:v>
                </c:pt>
                <c:pt idx="191">
                  <c:v>2212.4342950700002</c:v>
                </c:pt>
                <c:pt idx="192">
                  <c:v>2213.0819416599998</c:v>
                </c:pt>
                <c:pt idx="193">
                  <c:v>2219.7593890599996</c:v>
                </c:pt>
                <c:pt idx="194">
                  <c:v>2245.8059573900005</c:v>
                </c:pt>
                <c:pt idx="195">
                  <c:v>2256.6265939199998</c:v>
                </c:pt>
                <c:pt idx="196">
                  <c:v>2278.2149703099999</c:v>
                </c:pt>
                <c:pt idx="197">
                  <c:v>2298.9512841699998</c:v>
                </c:pt>
                <c:pt idx="198">
                  <c:v>2305.3788957099996</c:v>
                </c:pt>
                <c:pt idx="199">
                  <c:v>2312.8207918900002</c:v>
                </c:pt>
                <c:pt idx="200">
                  <c:v>2330.7717740800003</c:v>
                </c:pt>
                <c:pt idx="201">
                  <c:v>2348.1012348200002</c:v>
                </c:pt>
                <c:pt idx="202">
                  <c:v>2355.1502090899999</c:v>
                </c:pt>
                <c:pt idx="203">
                  <c:v>2360.3860837199995</c:v>
                </c:pt>
                <c:pt idx="204">
                  <c:v>2377.1129112100002</c:v>
                </c:pt>
                <c:pt idx="205">
                  <c:v>2385.1963092400001</c:v>
                </c:pt>
                <c:pt idx="206">
                  <c:v>2403.5780971300001</c:v>
                </c:pt>
                <c:pt idx="207">
                  <c:v>2405.2318547999998</c:v>
                </c:pt>
                <c:pt idx="208">
                  <c:v>2428.1976511499997</c:v>
                </c:pt>
                <c:pt idx="209">
                  <c:v>2430.4514000100003</c:v>
                </c:pt>
                <c:pt idx="210">
                  <c:v>2457.46458523</c:v>
                </c:pt>
                <c:pt idx="211">
                  <c:v>2475.9402663599999</c:v>
                </c:pt>
                <c:pt idx="212">
                  <c:v>2478.3410822700002</c:v>
                </c:pt>
                <c:pt idx="213">
                  <c:v>2482.3304321900005</c:v>
                </c:pt>
                <c:pt idx="214">
                  <c:v>2502.0517527100005</c:v>
                </c:pt>
                <c:pt idx="215">
                  <c:v>2511.7375597</c:v>
                </c:pt>
                <c:pt idx="216">
                  <c:v>2521.0257328200005</c:v>
                </c:pt>
                <c:pt idx="217">
                  <c:v>2530.6255952800002</c:v>
                </c:pt>
                <c:pt idx="218">
                  <c:v>2538.9795166500007</c:v>
                </c:pt>
                <c:pt idx="219">
                  <c:v>2551.7484926799998</c:v>
                </c:pt>
                <c:pt idx="220">
                  <c:v>2560.5398069900002</c:v>
                </c:pt>
                <c:pt idx="221">
                  <c:v>2566.2232003599997</c:v>
                </c:pt>
                <c:pt idx="222">
                  <c:v>2572.8831476100004</c:v>
                </c:pt>
                <c:pt idx="223">
                  <c:v>2584.7523364000003</c:v>
                </c:pt>
                <c:pt idx="224">
                  <c:v>2597.49754975</c:v>
                </c:pt>
                <c:pt idx="225">
                  <c:v>2609.2454997799996</c:v>
                </c:pt>
                <c:pt idx="226">
                  <c:v>2617.45227815</c:v>
                </c:pt>
                <c:pt idx="227">
                  <c:v>2630.8448502900001</c:v>
                </c:pt>
                <c:pt idx="228">
                  <c:v>2639.3706649699998</c:v>
                </c:pt>
                <c:pt idx="229">
                  <c:v>2643.3005098900003</c:v>
                </c:pt>
                <c:pt idx="230">
                  <c:v>2664.1213533700006</c:v>
                </c:pt>
                <c:pt idx="231">
                  <c:v>2665.2113848400004</c:v>
                </c:pt>
                <c:pt idx="232">
                  <c:v>2675.6610305300005</c:v>
                </c:pt>
                <c:pt idx="233">
                  <c:v>2677.8527199400005</c:v>
                </c:pt>
                <c:pt idx="234">
                  <c:v>2707.3422833300001</c:v>
                </c:pt>
                <c:pt idx="235">
                  <c:v>2709.1141753100001</c:v>
                </c:pt>
                <c:pt idx="236">
                  <c:v>2718.9736840599999</c:v>
                </c:pt>
                <c:pt idx="237">
                  <c:v>2719.71183195</c:v>
                </c:pt>
                <c:pt idx="238">
                  <c:v>2731.07604636</c:v>
                </c:pt>
                <c:pt idx="239">
                  <c:v>2762.1710978200003</c:v>
                </c:pt>
                <c:pt idx="240">
                  <c:v>2765.3119119500006</c:v>
                </c:pt>
                <c:pt idx="241">
                  <c:v>2778.8506491399999</c:v>
                </c:pt>
                <c:pt idx="242">
                  <c:v>2797.1888087399993</c:v>
                </c:pt>
                <c:pt idx="243">
                  <c:v>2807.3882814099993</c:v>
                </c:pt>
                <c:pt idx="244">
                  <c:v>2825.1539810199997</c:v>
                </c:pt>
                <c:pt idx="245">
                  <c:v>2845.2693353</c:v>
                </c:pt>
                <c:pt idx="246">
                  <c:v>2849.25213411</c:v>
                </c:pt>
                <c:pt idx="247">
                  <c:v>2849.83268886</c:v>
                </c:pt>
                <c:pt idx="248">
                  <c:v>2853.1266553899995</c:v>
                </c:pt>
                <c:pt idx="249">
                  <c:v>2865.4266903199996</c:v>
                </c:pt>
                <c:pt idx="250">
                  <c:v>2883.7728647299996</c:v>
                </c:pt>
                <c:pt idx="251">
                  <c:v>2885.6654675599998</c:v>
                </c:pt>
                <c:pt idx="252">
                  <c:v>2890.1375697399999</c:v>
                </c:pt>
                <c:pt idx="253">
                  <c:v>2923.1347717099998</c:v>
                </c:pt>
                <c:pt idx="254">
                  <c:v>2930.9330464100003</c:v>
                </c:pt>
                <c:pt idx="255">
                  <c:v>2933.2271810399998</c:v>
                </c:pt>
                <c:pt idx="256">
                  <c:v>2941.7420539499999</c:v>
                </c:pt>
                <c:pt idx="257">
                  <c:v>2946.53660274</c:v>
                </c:pt>
                <c:pt idx="258">
                  <c:v>2962.6962050199995</c:v>
                </c:pt>
                <c:pt idx="259">
                  <c:v>2975.7264231799995</c:v>
                </c:pt>
                <c:pt idx="260">
                  <c:v>2980.2465491199991</c:v>
                </c:pt>
                <c:pt idx="261">
                  <c:v>3000.14501376</c:v>
                </c:pt>
                <c:pt idx="262">
                  <c:v>3016.65215962</c:v>
                </c:pt>
                <c:pt idx="263">
                  <c:v>3021.2677532400003</c:v>
                </c:pt>
                <c:pt idx="264">
                  <c:v>3030.2689720799999</c:v>
                </c:pt>
                <c:pt idx="265">
                  <c:v>3057.1114077900002</c:v>
                </c:pt>
                <c:pt idx="266">
                  <c:v>3080.4468623099997</c:v>
                </c:pt>
                <c:pt idx="267">
                  <c:v>3092.5543730000004</c:v>
                </c:pt>
                <c:pt idx="268">
                  <c:v>3094.8255328000009</c:v>
                </c:pt>
                <c:pt idx="269">
                  <c:v>3112.3795788600005</c:v>
                </c:pt>
                <c:pt idx="270">
                  <c:v>3124.3054864300002</c:v>
                </c:pt>
                <c:pt idx="271">
                  <c:v>3126.1262796099995</c:v>
                </c:pt>
                <c:pt idx="272">
                  <c:v>3128.9925736500004</c:v>
                </c:pt>
              </c:numCache>
            </c:numRef>
          </c:cat>
          <c:val>
            <c:numRef>
              <c:f>'Perfil SR_Rio_VS (linha)'!$B$2:$B$275</c:f>
              <c:numCache>
                <c:formatCode>0.000</c:formatCode>
                <c:ptCount val="274"/>
                <c:pt idx="1">
                  <c:v>348.07029999999992</c:v>
                </c:pt>
                <c:pt idx="2">
                  <c:v>347.6035</c:v>
                </c:pt>
                <c:pt idx="3">
                  <c:v>346.6062</c:v>
                </c:pt>
                <c:pt idx="4">
                  <c:v>347.79589999999996</c:v>
                </c:pt>
                <c:pt idx="5">
                  <c:v>347.49279999999993</c:v>
                </c:pt>
                <c:pt idx="6">
                  <c:v>346.79529999999994</c:v>
                </c:pt>
                <c:pt idx="7">
                  <c:v>345.42359999999996</c:v>
                </c:pt>
                <c:pt idx="8">
                  <c:v>345.45549999999992</c:v>
                </c:pt>
                <c:pt idx="9">
                  <c:v>343.81490000000002</c:v>
                </c:pt>
                <c:pt idx="10">
                  <c:v>342.52749999999992</c:v>
                </c:pt>
                <c:pt idx="11">
                  <c:v>340</c:v>
                </c:pt>
                <c:pt idx="12">
                  <c:v>334.79020000000003</c:v>
                </c:pt>
                <c:pt idx="13">
                  <c:v>334.52440000000001</c:v>
                </c:pt>
                <c:pt idx="14">
                  <c:v>333.24759999999992</c:v>
                </c:pt>
                <c:pt idx="15">
                  <c:v>333.28739999999993</c:v>
                </c:pt>
                <c:pt idx="16">
                  <c:v>334.97489999999999</c:v>
                </c:pt>
                <c:pt idx="17">
                  <c:v>337.55290000000002</c:v>
                </c:pt>
                <c:pt idx="18">
                  <c:v>340</c:v>
                </c:pt>
                <c:pt idx="19">
                  <c:v>345.50189999999992</c:v>
                </c:pt>
                <c:pt idx="20">
                  <c:v>350</c:v>
                </c:pt>
                <c:pt idx="21">
                  <c:v>351.15539999999999</c:v>
                </c:pt>
                <c:pt idx="22">
                  <c:v>352.10669999999999</c:v>
                </c:pt>
                <c:pt idx="23">
                  <c:v>353.02659999999986</c:v>
                </c:pt>
                <c:pt idx="24">
                  <c:v>354.43909999999994</c:v>
                </c:pt>
                <c:pt idx="25">
                  <c:v>357.25369999999992</c:v>
                </c:pt>
                <c:pt idx="26">
                  <c:v>360</c:v>
                </c:pt>
                <c:pt idx="27">
                  <c:v>361.45349999999996</c:v>
                </c:pt>
                <c:pt idx="28">
                  <c:v>362.88479999999993</c:v>
                </c:pt>
                <c:pt idx="29">
                  <c:v>365.76769999999999</c:v>
                </c:pt>
                <c:pt idx="30">
                  <c:v>369.86369999999999</c:v>
                </c:pt>
                <c:pt idx="31">
                  <c:v>369.89349999999996</c:v>
                </c:pt>
                <c:pt idx="32">
                  <c:v>369.91559999999987</c:v>
                </c:pt>
                <c:pt idx="33">
                  <c:v>370</c:v>
                </c:pt>
                <c:pt idx="34">
                  <c:v>372.40629999999993</c:v>
                </c:pt>
                <c:pt idx="35">
                  <c:v>372.09549999999996</c:v>
                </c:pt>
                <c:pt idx="36">
                  <c:v>372.03039999999993</c:v>
                </c:pt>
                <c:pt idx="37">
                  <c:v>371.82829999999996</c:v>
                </c:pt>
                <c:pt idx="38">
                  <c:v>371.42579999999987</c:v>
                </c:pt>
                <c:pt idx="39">
                  <c:v>371.28769999999992</c:v>
                </c:pt>
                <c:pt idx="40">
                  <c:v>370</c:v>
                </c:pt>
                <c:pt idx="41">
                  <c:v>370</c:v>
                </c:pt>
                <c:pt idx="42">
                  <c:v>370</c:v>
                </c:pt>
                <c:pt idx="43">
                  <c:v>370</c:v>
                </c:pt>
                <c:pt idx="44">
                  <c:v>368.58769999999993</c:v>
                </c:pt>
                <c:pt idx="45">
                  <c:v>360</c:v>
                </c:pt>
                <c:pt idx="46">
                  <c:v>350.53019999999987</c:v>
                </c:pt>
                <c:pt idx="47">
                  <c:v>350</c:v>
                </c:pt>
                <c:pt idx="48">
                  <c:v>349.71089999999992</c:v>
                </c:pt>
                <c:pt idx="49">
                  <c:v>348.73359999999997</c:v>
                </c:pt>
                <c:pt idx="50">
                  <c:v>340.6259</c:v>
                </c:pt>
                <c:pt idx="51">
                  <c:v>340</c:v>
                </c:pt>
                <c:pt idx="52">
                  <c:v>332.42579999999987</c:v>
                </c:pt>
                <c:pt idx="53">
                  <c:v>330</c:v>
                </c:pt>
                <c:pt idx="54">
                  <c:v>322.43959999999987</c:v>
                </c:pt>
                <c:pt idx="55">
                  <c:v>320</c:v>
                </c:pt>
                <c:pt idx="56">
                  <c:v>315.93269999999995</c:v>
                </c:pt>
                <c:pt idx="57">
                  <c:v>310</c:v>
                </c:pt>
                <c:pt idx="58">
                  <c:v>303.01139999999987</c:v>
                </c:pt>
                <c:pt idx="59">
                  <c:v>300</c:v>
                </c:pt>
                <c:pt idx="60">
                  <c:v>291.72789999999992</c:v>
                </c:pt>
                <c:pt idx="61">
                  <c:v>290</c:v>
                </c:pt>
                <c:pt idx="62">
                  <c:v>286.3433</c:v>
                </c:pt>
                <c:pt idx="63">
                  <c:v>280</c:v>
                </c:pt>
                <c:pt idx="64">
                  <c:v>276.81400000000002</c:v>
                </c:pt>
                <c:pt idx="65">
                  <c:v>270</c:v>
                </c:pt>
                <c:pt idx="66">
                  <c:v>261.15800000000002</c:v>
                </c:pt>
                <c:pt idx="67">
                  <c:v>260</c:v>
                </c:pt>
                <c:pt idx="68">
                  <c:v>258.29679999999996</c:v>
                </c:pt>
                <c:pt idx="69">
                  <c:v>255.18459999999999</c:v>
                </c:pt>
                <c:pt idx="70">
                  <c:v>250</c:v>
                </c:pt>
                <c:pt idx="71">
                  <c:v>247.74779999999998</c:v>
                </c:pt>
                <c:pt idx="72">
                  <c:v>240</c:v>
                </c:pt>
                <c:pt idx="73">
                  <c:v>238.7688</c:v>
                </c:pt>
                <c:pt idx="74">
                  <c:v>230</c:v>
                </c:pt>
                <c:pt idx="75">
                  <c:v>226.08340000000001</c:v>
                </c:pt>
                <c:pt idx="76">
                  <c:v>220</c:v>
                </c:pt>
                <c:pt idx="77">
                  <c:v>215.89500000000001</c:v>
                </c:pt>
                <c:pt idx="78">
                  <c:v>210</c:v>
                </c:pt>
                <c:pt idx="79">
                  <c:v>210</c:v>
                </c:pt>
                <c:pt idx="80">
                  <c:v>207.8492</c:v>
                </c:pt>
                <c:pt idx="81">
                  <c:v>207.82840000000004</c:v>
                </c:pt>
                <c:pt idx="82">
                  <c:v>210</c:v>
                </c:pt>
                <c:pt idx="83">
                  <c:v>211.07499999999999</c:v>
                </c:pt>
                <c:pt idx="84">
                  <c:v>210</c:v>
                </c:pt>
                <c:pt idx="85">
                  <c:v>210</c:v>
                </c:pt>
                <c:pt idx="86">
                  <c:v>206.84110000000001</c:v>
                </c:pt>
                <c:pt idx="87">
                  <c:v>202.92020000000002</c:v>
                </c:pt>
                <c:pt idx="88">
                  <c:v>200</c:v>
                </c:pt>
                <c:pt idx="89">
                  <c:v>194.08240000000004</c:v>
                </c:pt>
                <c:pt idx="90">
                  <c:v>190</c:v>
                </c:pt>
                <c:pt idx="91">
                  <c:v>187.0727</c:v>
                </c:pt>
                <c:pt idx="92">
                  <c:v>180</c:v>
                </c:pt>
                <c:pt idx="93">
                  <c:v>178.82380000000001</c:v>
                </c:pt>
                <c:pt idx="94">
                  <c:v>175.19710000000001</c:v>
                </c:pt>
                <c:pt idx="95">
                  <c:v>170.69909999999999</c:v>
                </c:pt>
                <c:pt idx="96">
                  <c:v>170.24859999999998</c:v>
                </c:pt>
                <c:pt idx="97">
                  <c:v>170</c:v>
                </c:pt>
                <c:pt idx="98">
                  <c:v>167.60290000000001</c:v>
                </c:pt>
                <c:pt idx="99">
                  <c:v>167.02730000000003</c:v>
                </c:pt>
                <c:pt idx="100">
                  <c:v>166.08770000000001</c:v>
                </c:pt>
                <c:pt idx="101">
                  <c:v>163.25900000000001</c:v>
                </c:pt>
                <c:pt idx="102">
                  <c:v>160</c:v>
                </c:pt>
                <c:pt idx="103">
                  <c:v>159.3296</c:v>
                </c:pt>
                <c:pt idx="104">
                  <c:v>158.71079999999998</c:v>
                </c:pt>
                <c:pt idx="105">
                  <c:v>152.37010000000001</c:v>
                </c:pt>
                <c:pt idx="106">
                  <c:v>150</c:v>
                </c:pt>
                <c:pt idx="107">
                  <c:v>141.25280000000001</c:v>
                </c:pt>
                <c:pt idx="108">
                  <c:v>141.2321</c:v>
                </c:pt>
                <c:pt idx="109">
                  <c:v>140.84620000000001</c:v>
                </c:pt>
                <c:pt idx="110">
                  <c:v>140</c:v>
                </c:pt>
                <c:pt idx="111">
                  <c:v>139.59379999999999</c:v>
                </c:pt>
                <c:pt idx="112">
                  <c:v>135.14649999999997</c:v>
                </c:pt>
                <c:pt idx="113">
                  <c:v>133.52420000000001</c:v>
                </c:pt>
                <c:pt idx="114">
                  <c:v>132.82140000000004</c:v>
                </c:pt>
                <c:pt idx="115">
                  <c:v>130</c:v>
                </c:pt>
                <c:pt idx="116">
                  <c:v>128.96790000000001</c:v>
                </c:pt>
                <c:pt idx="117">
                  <c:v>128.79569999999998</c:v>
                </c:pt>
                <c:pt idx="118">
                  <c:v>126.18369999999999</c:v>
                </c:pt>
                <c:pt idx="119">
                  <c:v>125.7997</c:v>
                </c:pt>
                <c:pt idx="120">
                  <c:v>124.38800000000001</c:v>
                </c:pt>
                <c:pt idx="121">
                  <c:v>120</c:v>
                </c:pt>
                <c:pt idx="122">
                  <c:v>113.93130000000001</c:v>
                </c:pt>
                <c:pt idx="123">
                  <c:v>110</c:v>
                </c:pt>
                <c:pt idx="124">
                  <c:v>107.35680000000001</c:v>
                </c:pt>
                <c:pt idx="125">
                  <c:v>100</c:v>
                </c:pt>
                <c:pt idx="126">
                  <c:v>97.971400000000003</c:v>
                </c:pt>
                <c:pt idx="127">
                  <c:v>90</c:v>
                </c:pt>
                <c:pt idx="128">
                  <c:v>86.562799999999982</c:v>
                </c:pt>
                <c:pt idx="129">
                  <c:v>80</c:v>
                </c:pt>
                <c:pt idx="130">
                  <c:v>80</c:v>
                </c:pt>
                <c:pt idx="131">
                  <c:v>80</c:v>
                </c:pt>
                <c:pt idx="132">
                  <c:v>80</c:v>
                </c:pt>
                <c:pt idx="133">
                  <c:v>80</c:v>
                </c:pt>
                <c:pt idx="134">
                  <c:v>80</c:v>
                </c:pt>
                <c:pt idx="135">
                  <c:v>83.660600000000002</c:v>
                </c:pt>
                <c:pt idx="136">
                  <c:v>90</c:v>
                </c:pt>
                <c:pt idx="137">
                  <c:v>91.597499999999997</c:v>
                </c:pt>
                <c:pt idx="138">
                  <c:v>93.539900000000003</c:v>
                </c:pt>
                <c:pt idx="139">
                  <c:v>97.982200000000006</c:v>
                </c:pt>
                <c:pt idx="140">
                  <c:v>100</c:v>
                </c:pt>
                <c:pt idx="141">
                  <c:v>108.01560000000002</c:v>
                </c:pt>
                <c:pt idx="142">
                  <c:v>110</c:v>
                </c:pt>
                <c:pt idx="143">
                  <c:v>113.41249999999999</c:v>
                </c:pt>
                <c:pt idx="144">
                  <c:v>113.6926</c:v>
                </c:pt>
                <c:pt idx="145">
                  <c:v>114.3365</c:v>
                </c:pt>
                <c:pt idx="146">
                  <c:v>116.02800000000001</c:v>
                </c:pt>
                <c:pt idx="147">
                  <c:v>115.9453</c:v>
                </c:pt>
                <c:pt idx="148">
                  <c:v>120</c:v>
                </c:pt>
                <c:pt idx="149">
                  <c:v>120</c:v>
                </c:pt>
                <c:pt idx="150">
                  <c:v>120</c:v>
                </c:pt>
                <c:pt idx="151">
                  <c:v>120</c:v>
                </c:pt>
                <c:pt idx="152">
                  <c:v>120</c:v>
                </c:pt>
                <c:pt idx="153">
                  <c:v>120</c:v>
                </c:pt>
                <c:pt idx="154">
                  <c:v>126.79410000000001</c:v>
                </c:pt>
                <c:pt idx="155">
                  <c:v>130</c:v>
                </c:pt>
                <c:pt idx="156">
                  <c:v>136.63120000000001</c:v>
                </c:pt>
                <c:pt idx="157">
                  <c:v>140</c:v>
                </c:pt>
                <c:pt idx="158">
                  <c:v>144.83440000000002</c:v>
                </c:pt>
                <c:pt idx="159">
                  <c:v>150</c:v>
                </c:pt>
                <c:pt idx="160">
                  <c:v>154.57929999999999</c:v>
                </c:pt>
                <c:pt idx="161">
                  <c:v>158.61019999999999</c:v>
                </c:pt>
                <c:pt idx="162">
                  <c:v>159.2567</c:v>
                </c:pt>
                <c:pt idx="163">
                  <c:v>159.57679999999999</c:v>
                </c:pt>
                <c:pt idx="164">
                  <c:v>160</c:v>
                </c:pt>
                <c:pt idx="165">
                  <c:v>160</c:v>
                </c:pt>
                <c:pt idx="166">
                  <c:v>160</c:v>
                </c:pt>
                <c:pt idx="167">
                  <c:v>164.27759999999998</c:v>
                </c:pt>
                <c:pt idx="168">
                  <c:v>165.529</c:v>
                </c:pt>
                <c:pt idx="169">
                  <c:v>166.7261</c:v>
                </c:pt>
                <c:pt idx="170">
                  <c:v>170</c:v>
                </c:pt>
                <c:pt idx="171">
                  <c:v>177.4162</c:v>
                </c:pt>
                <c:pt idx="172">
                  <c:v>180</c:v>
                </c:pt>
                <c:pt idx="173">
                  <c:v>180</c:v>
                </c:pt>
                <c:pt idx="174">
                  <c:v>184.95950000000002</c:v>
                </c:pt>
                <c:pt idx="175">
                  <c:v>190</c:v>
                </c:pt>
                <c:pt idx="176">
                  <c:v>190</c:v>
                </c:pt>
                <c:pt idx="177">
                  <c:v>198.08510000000001</c:v>
                </c:pt>
                <c:pt idx="178">
                  <c:v>200</c:v>
                </c:pt>
                <c:pt idx="179">
                  <c:v>204.35310000000001</c:v>
                </c:pt>
                <c:pt idx="180">
                  <c:v>210</c:v>
                </c:pt>
                <c:pt idx="181">
                  <c:v>213.43449999999999</c:v>
                </c:pt>
                <c:pt idx="182">
                  <c:v>215.8991</c:v>
                </c:pt>
                <c:pt idx="183">
                  <c:v>220</c:v>
                </c:pt>
                <c:pt idx="184">
                  <c:v>220</c:v>
                </c:pt>
                <c:pt idx="185">
                  <c:v>220</c:v>
                </c:pt>
                <c:pt idx="186">
                  <c:v>221.57150000000001</c:v>
                </c:pt>
                <c:pt idx="187">
                  <c:v>220.66200000000001</c:v>
                </c:pt>
                <c:pt idx="188">
                  <c:v>220.87530000000001</c:v>
                </c:pt>
                <c:pt idx="189">
                  <c:v>220</c:v>
                </c:pt>
                <c:pt idx="190">
                  <c:v>219.07339999999999</c:v>
                </c:pt>
                <c:pt idx="191">
                  <c:v>219.04399999999998</c:v>
                </c:pt>
                <c:pt idx="192">
                  <c:v>219.33670000000001</c:v>
                </c:pt>
                <c:pt idx="193">
                  <c:v>220</c:v>
                </c:pt>
                <c:pt idx="194">
                  <c:v>220</c:v>
                </c:pt>
                <c:pt idx="195">
                  <c:v>222.8186</c:v>
                </c:pt>
                <c:pt idx="196">
                  <c:v>230</c:v>
                </c:pt>
                <c:pt idx="197">
                  <c:v>237.66389999999998</c:v>
                </c:pt>
                <c:pt idx="198">
                  <c:v>240</c:v>
                </c:pt>
                <c:pt idx="199">
                  <c:v>242.24269999999999</c:v>
                </c:pt>
                <c:pt idx="200">
                  <c:v>250</c:v>
                </c:pt>
                <c:pt idx="201">
                  <c:v>257.30930000000001</c:v>
                </c:pt>
                <c:pt idx="202">
                  <c:v>260</c:v>
                </c:pt>
                <c:pt idx="203">
                  <c:v>262.29809999999986</c:v>
                </c:pt>
                <c:pt idx="204">
                  <c:v>270</c:v>
                </c:pt>
                <c:pt idx="205">
                  <c:v>273.43429999999995</c:v>
                </c:pt>
                <c:pt idx="206">
                  <c:v>280</c:v>
                </c:pt>
                <c:pt idx="207">
                  <c:v>280.5573</c:v>
                </c:pt>
                <c:pt idx="208">
                  <c:v>290</c:v>
                </c:pt>
                <c:pt idx="209">
                  <c:v>290.84480000000008</c:v>
                </c:pt>
                <c:pt idx="210">
                  <c:v>300</c:v>
                </c:pt>
                <c:pt idx="211">
                  <c:v>308.95519999999993</c:v>
                </c:pt>
                <c:pt idx="212">
                  <c:v>310</c:v>
                </c:pt>
                <c:pt idx="213">
                  <c:v>311.73589999999996</c:v>
                </c:pt>
                <c:pt idx="214">
                  <c:v>320</c:v>
                </c:pt>
                <c:pt idx="215">
                  <c:v>325.16669999999999</c:v>
                </c:pt>
                <c:pt idx="216">
                  <c:v>330</c:v>
                </c:pt>
                <c:pt idx="217">
                  <c:v>335.36540000000002</c:v>
                </c:pt>
                <c:pt idx="218">
                  <c:v>340</c:v>
                </c:pt>
                <c:pt idx="219">
                  <c:v>345.71619999999996</c:v>
                </c:pt>
                <c:pt idx="220">
                  <c:v>350</c:v>
                </c:pt>
                <c:pt idx="221">
                  <c:v>354.34879999999993</c:v>
                </c:pt>
                <c:pt idx="222">
                  <c:v>360</c:v>
                </c:pt>
                <c:pt idx="223">
                  <c:v>364.59460000000001</c:v>
                </c:pt>
                <c:pt idx="224">
                  <c:v>370</c:v>
                </c:pt>
                <c:pt idx="225">
                  <c:v>375.17669999999993</c:v>
                </c:pt>
                <c:pt idx="226">
                  <c:v>380</c:v>
                </c:pt>
                <c:pt idx="227">
                  <c:v>384.51799999999992</c:v>
                </c:pt>
                <c:pt idx="228">
                  <c:v>386.48549999999994</c:v>
                </c:pt>
                <c:pt idx="229">
                  <c:v>387.10129999999992</c:v>
                </c:pt>
                <c:pt idx="230">
                  <c:v>390</c:v>
                </c:pt>
                <c:pt idx="231">
                  <c:v>390.11689999999999</c:v>
                </c:pt>
                <c:pt idx="232">
                  <c:v>390.58940000000001</c:v>
                </c:pt>
                <c:pt idx="233">
                  <c:v>390.69889999999992</c:v>
                </c:pt>
                <c:pt idx="234">
                  <c:v>390.15140000000002</c:v>
                </c:pt>
                <c:pt idx="235">
                  <c:v>390</c:v>
                </c:pt>
                <c:pt idx="236">
                  <c:v>389.14580000000007</c:v>
                </c:pt>
                <c:pt idx="237">
                  <c:v>389.21869999999996</c:v>
                </c:pt>
                <c:pt idx="238">
                  <c:v>387.70569999999992</c:v>
                </c:pt>
                <c:pt idx="239">
                  <c:v>389.38889999999992</c:v>
                </c:pt>
                <c:pt idx="240">
                  <c:v>390</c:v>
                </c:pt>
                <c:pt idx="241">
                  <c:v>394.27179999999987</c:v>
                </c:pt>
                <c:pt idx="242">
                  <c:v>400</c:v>
                </c:pt>
                <c:pt idx="243">
                  <c:v>402.0138</c:v>
                </c:pt>
                <c:pt idx="244">
                  <c:v>405.05270000000002</c:v>
                </c:pt>
                <c:pt idx="245">
                  <c:v>408.75450000000001</c:v>
                </c:pt>
                <c:pt idx="246">
                  <c:v>409.52679999999987</c:v>
                </c:pt>
                <c:pt idx="247">
                  <c:v>409.58479999999992</c:v>
                </c:pt>
                <c:pt idx="248">
                  <c:v>410</c:v>
                </c:pt>
                <c:pt idx="249">
                  <c:v>411.62529999999992</c:v>
                </c:pt>
                <c:pt idx="250">
                  <c:v>413.20949999999999</c:v>
                </c:pt>
                <c:pt idx="251">
                  <c:v>413.50309999999996</c:v>
                </c:pt>
                <c:pt idx="252">
                  <c:v>413.76099999999997</c:v>
                </c:pt>
                <c:pt idx="253">
                  <c:v>414.23789999999997</c:v>
                </c:pt>
                <c:pt idx="254">
                  <c:v>414.41679999999997</c:v>
                </c:pt>
                <c:pt idx="255">
                  <c:v>414.49019999999996</c:v>
                </c:pt>
                <c:pt idx="256">
                  <c:v>415.07909999999993</c:v>
                </c:pt>
                <c:pt idx="257">
                  <c:v>415.87560000000002</c:v>
                </c:pt>
                <c:pt idx="258">
                  <c:v>417.59589999999992</c:v>
                </c:pt>
                <c:pt idx="259">
                  <c:v>420</c:v>
                </c:pt>
                <c:pt idx="260">
                  <c:v>421.49829999999986</c:v>
                </c:pt>
                <c:pt idx="261">
                  <c:v>424.96889999999996</c:v>
                </c:pt>
                <c:pt idx="262">
                  <c:v>427.94979999999993</c:v>
                </c:pt>
                <c:pt idx="263">
                  <c:v>428.56470000000002</c:v>
                </c:pt>
                <c:pt idx="264">
                  <c:v>430</c:v>
                </c:pt>
                <c:pt idx="265">
                  <c:v>434.42999999999995</c:v>
                </c:pt>
                <c:pt idx="266">
                  <c:v>437.67090000000002</c:v>
                </c:pt>
                <c:pt idx="267">
                  <c:v>440</c:v>
                </c:pt>
                <c:pt idx="268">
                  <c:v>440.49879999999996</c:v>
                </c:pt>
                <c:pt idx="269">
                  <c:v>445.7808</c:v>
                </c:pt>
                <c:pt idx="270">
                  <c:v>449.42599999999993</c:v>
                </c:pt>
                <c:pt idx="271">
                  <c:v>450</c:v>
                </c:pt>
                <c:pt idx="272">
                  <c:v>451.28129999999993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F37-4127-9040-85D65051053A}"/>
            </c:ext>
          </c:extLst>
        </c:ser>
        <c:dLbls/>
        <c:marker val="1"/>
        <c:axId val="123295616"/>
        <c:axId val="123310080"/>
      </c:lineChart>
      <c:catAx>
        <c:axId val="123295616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1" dirty="0" err="1"/>
                  <a:t>Distância</a:t>
                </a:r>
                <a:r>
                  <a:rPr lang="en-US" sz="1000" b="1" dirty="0"/>
                  <a:t> (m</a:t>
                </a:r>
                <a:r>
                  <a:rPr lang="en-US" sz="1000" dirty="0"/>
                  <a:t>)</a:t>
                </a:r>
              </a:p>
            </c:rich>
          </c:tx>
          <c:layout>
            <c:manualLayout>
              <c:xMode val="edge"/>
              <c:yMode val="edge"/>
              <c:x val="0.87047613678361802"/>
              <c:y val="0.82825466188454189"/>
            </c:manualLayout>
          </c:layout>
          <c:spPr>
            <a:noFill/>
            <a:ln>
              <a:noFill/>
            </a:ln>
            <a:effectLst/>
          </c:spPr>
        </c:title>
        <c:numFmt formatCode="#,##0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23310080"/>
        <c:crosses val="autoZero"/>
        <c:lblAlgn val="ctr"/>
        <c:lblOffset val="100"/>
      </c:catAx>
      <c:valAx>
        <c:axId val="12331008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PT" sz="1000" b="1" dirty="0"/>
                  <a:t>Altitude (m)</a:t>
                </a:r>
              </a:p>
            </c:rich>
          </c:tx>
          <c:layout>
            <c:manualLayout>
              <c:xMode val="edge"/>
              <c:yMode val="edge"/>
              <c:x val="2.8764900807446842E-3"/>
              <c:y val="0.11767297412430774"/>
            </c:manualLayout>
          </c:layout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2329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da-DK"/>
    </a:p>
  </c:txPr>
  <c:externalData r:id="rId2"/>
  <c:userShapes r:id="rId3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0.27327</cdr:x>
      <cdr:y>0.41099</cdr:y>
    </cdr:from>
    <cdr:to>
      <cdr:x>0.38783</cdr:x>
      <cdr:y>0.48691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81225" y="1495425"/>
          <a:ext cx="914400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PT" sz="900" b="1"/>
            <a:t>Qt.</a:t>
          </a:r>
          <a:r>
            <a:rPr lang="pt-PT" sz="900" b="1" baseline="0"/>
            <a:t> Sra Ribeira</a:t>
          </a:r>
          <a:endParaRPr lang="pt-PT" sz="900" b="1"/>
        </a:p>
      </cdr:txBody>
    </cdr:sp>
  </cdr:relSizeAnchor>
  <cdr:relSizeAnchor xmlns:cdr="http://schemas.openxmlformats.org/drawingml/2006/chartDrawing">
    <cdr:from>
      <cdr:x>0.58716</cdr:x>
      <cdr:y>0.55413</cdr:y>
    </cdr:from>
    <cdr:to>
      <cdr:x>0.63227</cdr:x>
      <cdr:y>0.6135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686672" y="2016224"/>
          <a:ext cx="360040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1000" b="1" dirty="0" err="1">
              <a:solidFill>
                <a:srgbClr val="C00000"/>
              </a:solidFill>
            </a:rPr>
            <a:t>VES</a:t>
          </a:r>
          <a:endParaRPr lang="pt-PT" sz="10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0.46182</cdr:x>
      <cdr:y>0.63853</cdr:y>
    </cdr:from>
    <cdr:to>
      <cdr:x>0.57637</cdr:x>
      <cdr:y>0.67811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3686187" y="2323331"/>
          <a:ext cx="914333" cy="1440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800" b="1" dirty="0"/>
            <a:t>Rio Douro</a:t>
          </a:r>
        </a:p>
      </cdr:txBody>
    </cdr:sp>
  </cdr:relSizeAnchor>
  <cdr:relSizeAnchor xmlns:cdr="http://schemas.openxmlformats.org/drawingml/2006/chartDrawing">
    <cdr:from>
      <cdr:x>0.6607</cdr:x>
      <cdr:y>0.42757</cdr:y>
    </cdr:from>
    <cdr:to>
      <cdr:x>0.77525</cdr:x>
      <cdr:y>0.50349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5273709" y="1555741"/>
          <a:ext cx="914333" cy="2762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900" b="1" dirty="0"/>
            <a:t>Qt.</a:t>
          </a:r>
          <a:r>
            <a:rPr lang="pt-PT" sz="900" b="1" baseline="0" dirty="0"/>
            <a:t> Vesúvio</a:t>
          </a:r>
          <a:endParaRPr lang="pt-PT" sz="900" b="1" dirty="0"/>
        </a:p>
      </cdr:txBody>
    </cdr:sp>
  </cdr:relSizeAnchor>
  <cdr:relSizeAnchor xmlns:cdr="http://schemas.openxmlformats.org/drawingml/2006/chartDrawing">
    <cdr:from>
      <cdr:x>0.37967</cdr:x>
      <cdr:y>0.57392</cdr:y>
    </cdr:from>
    <cdr:to>
      <cdr:x>0.42477</cdr:x>
      <cdr:y>0.63329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3030488" y="2088232"/>
          <a:ext cx="360040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1000" b="1" dirty="0" err="1">
              <a:solidFill>
                <a:srgbClr val="C00000"/>
              </a:solidFill>
            </a:rPr>
            <a:t>SRB</a:t>
          </a:r>
          <a:endParaRPr lang="pt-PT" sz="1000" b="1" dirty="0">
            <a:solidFill>
              <a:srgbClr val="C00000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9DC5687-F691-4CF2-8DBD-2E6A6B1F41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xmlns="" id="{9D41B9BF-238A-4AAB-BF65-BAEB928BAE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xmlns="" id="{3529B086-FAAD-44E0-882E-2D5A9535E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DF75-2015-4B6A-AB28-734DF54E66FA}" type="datetimeFigureOut">
              <a:rPr lang="da-DK" smtClean="0"/>
              <a:pPr/>
              <a:t>12-01-2018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xmlns="" id="{8F7B7E2E-241B-4EAD-9580-53CBFDC9C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xmlns="" id="{05250949-C5A4-4BF1-A776-6F32F7297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92280-055B-4372-AF39-73FE7C1ED3D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555036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A895903-1C30-445C-85EB-E25ACA45C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xmlns="" id="{79C7DEA9-C282-4B6D-BB1C-2D55AD1375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xmlns="" id="{986213FD-CA48-41F7-8C6B-36F4792D6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DF75-2015-4B6A-AB28-734DF54E66FA}" type="datetimeFigureOut">
              <a:rPr lang="da-DK" smtClean="0"/>
              <a:pPr/>
              <a:t>12-01-2018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xmlns="" id="{F7033DA1-3E30-4C91-9CFC-441B96D2D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xmlns="" id="{909C7672-B851-4D1C-9874-55FB96A6D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92280-055B-4372-AF39-73FE7C1ED3D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330604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xmlns="" id="{21901CB8-1DAB-42B2-93DB-6A4CA04587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xmlns="" id="{79C067B5-9680-4879-B083-17CE931C1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xmlns="" id="{5E836787-4050-4928-8DFC-64F45521B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DF75-2015-4B6A-AB28-734DF54E66FA}" type="datetimeFigureOut">
              <a:rPr lang="da-DK" smtClean="0"/>
              <a:pPr/>
              <a:t>12-01-2018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xmlns="" id="{AF27683B-7926-45BE-A7FC-8BC5ECCD9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xmlns="" id="{EE1A24CC-02E1-4C7F-B897-ED1D34B40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92280-055B-4372-AF39-73FE7C1ED3D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067690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EE59D79-7342-49B4-BD73-92DDB9338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2AA96D4D-BE01-4C0B-A870-70B67C991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xmlns="" id="{70A2C62C-F24C-43C4-8B8E-C92BF965D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DF75-2015-4B6A-AB28-734DF54E66FA}" type="datetimeFigureOut">
              <a:rPr lang="da-DK" smtClean="0"/>
              <a:pPr/>
              <a:t>12-01-2018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xmlns="" id="{A4F67DE2-4202-4D85-9F9A-A15E54A89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xmlns="" id="{7AB09239-5990-4920-9B0D-250D0158F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92280-055B-4372-AF39-73FE7C1ED3D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840855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04BF37F-F983-441A-BF20-E59533C52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xmlns="" id="{017230FC-E302-4CD4-A942-AB8FFD4D39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xmlns="" id="{BCEB3C42-4F8B-407D-BD64-084D52FB7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DF75-2015-4B6A-AB28-734DF54E66FA}" type="datetimeFigureOut">
              <a:rPr lang="da-DK" smtClean="0"/>
              <a:pPr/>
              <a:t>12-01-2018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xmlns="" id="{25AFAC91-6B6E-41A3-83D8-0BEA67059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xmlns="" id="{FC2EA44D-00D0-4C4F-8980-EEE6BB400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92280-055B-4372-AF39-73FE7C1ED3D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24356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7F06242-E6BC-40A8-8BD2-100D1F5EE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8E2D5BDB-B841-4634-AADE-7C26521E3F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xmlns="" id="{BEA24F35-7C4E-490B-BA28-C693DFA13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xmlns="" id="{0ABC6F3C-E309-4EC0-98B5-40192E3EA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DF75-2015-4B6A-AB28-734DF54E66FA}" type="datetimeFigureOut">
              <a:rPr lang="da-DK" smtClean="0"/>
              <a:pPr/>
              <a:t>12-01-2018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xmlns="" id="{0864F238-E0C9-4535-8063-E4EF53979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xmlns="" id="{4EFC077F-F42E-4C80-8BB3-E1C426519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92280-055B-4372-AF39-73FE7C1ED3D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052658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9C2DAC9-EC83-4EFD-825C-FA186281E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xmlns="" id="{FC9ECF59-BA57-43FE-951E-178B1A1F64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xmlns="" id="{78EB5B9E-D73D-4A94-BCE3-10E194F2F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xmlns="" id="{5805C07F-AFA7-4B8D-9DB0-FEA36C2C30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xmlns="" id="{E2E71E0A-9927-48A2-83D3-DAF47DE3F1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xmlns="" id="{AE170582-B655-4A49-8FF2-30CCD9628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DF75-2015-4B6A-AB28-734DF54E66FA}" type="datetimeFigureOut">
              <a:rPr lang="da-DK" smtClean="0"/>
              <a:pPr/>
              <a:t>12-01-2018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xmlns="" id="{C674A017-55AA-4917-BC44-9CA1A4FD1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xmlns="" id="{94476A6C-F200-40C4-A9F1-51730A416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92280-055B-4372-AF39-73FE7C1ED3D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039836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1D67B2C-9D1D-403D-90D3-8D42DAA93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xmlns="" id="{31EC114D-BBBF-4336-9BB1-B094FC5BE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DF75-2015-4B6A-AB28-734DF54E66FA}" type="datetimeFigureOut">
              <a:rPr lang="da-DK" smtClean="0"/>
              <a:pPr/>
              <a:t>12-01-2018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xmlns="" id="{5227F8E3-9853-45DE-A1E7-BDEA3BA8F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xmlns="" id="{8AC2D2A2-1124-42F5-A3D0-44BECD26C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92280-055B-4372-AF39-73FE7C1ED3D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609784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xmlns="" id="{CF625C71-32A9-4179-A9DF-95B943FBC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DF75-2015-4B6A-AB28-734DF54E66FA}" type="datetimeFigureOut">
              <a:rPr lang="da-DK" smtClean="0"/>
              <a:pPr/>
              <a:t>12-01-2018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xmlns="" id="{EF96E2E3-77A2-4C02-9105-7973ADB8C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xmlns="" id="{ADA1F565-59F2-4472-BCC5-F6AE3D8E3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92280-055B-4372-AF39-73FE7C1ED3D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652175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92A0657-F98A-43F3-8DF1-F001C7ED0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43F0805C-06BD-4734-8F4D-C6C1EBB1F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xmlns="" id="{CEFBB322-0EA4-468C-ADBB-ADB4CE412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xmlns="" id="{AB4AC07C-7B55-4AC8-8C99-8CD2A57EE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DF75-2015-4B6A-AB28-734DF54E66FA}" type="datetimeFigureOut">
              <a:rPr lang="da-DK" smtClean="0"/>
              <a:pPr/>
              <a:t>12-01-2018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xmlns="" id="{E24BE0AE-6C79-4B71-B087-8F7271FB8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xmlns="" id="{7A56CEB4-0478-4D0D-AB27-0BF8B9C9E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92280-055B-4372-AF39-73FE7C1ED3D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674754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896186D-2674-47E6-B029-FEF552C26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xmlns="" id="{288B9160-7827-42D3-A1A3-794648EB27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xmlns="" id="{813393F5-BD17-49AB-BCBE-B43CC8D47C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xmlns="" id="{BC162793-48EC-4D8E-8953-E80203E0D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DF75-2015-4B6A-AB28-734DF54E66FA}" type="datetimeFigureOut">
              <a:rPr lang="da-DK" smtClean="0"/>
              <a:pPr/>
              <a:t>12-01-2018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xmlns="" id="{5934116C-FF99-4493-8D12-B62938AD5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xmlns="" id="{4215249B-A766-4D67-BD8D-153BB4DCC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92280-055B-4372-AF39-73FE7C1ED3D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405529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xmlns="" id="{D52F1266-6288-4D4A-B949-F2674A23C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xmlns="" id="{8320FB75-F343-4E65-AABD-3E2A99CD2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xmlns="" id="{DCD2FDBA-0A12-44FE-AFEC-2E179F3ADB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4DF75-2015-4B6A-AB28-734DF54E66FA}" type="datetimeFigureOut">
              <a:rPr lang="da-DK" smtClean="0"/>
              <a:pPr/>
              <a:t>12-01-2018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xmlns="" id="{0026A4AF-24F1-4D37-8093-D82D6BE154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xmlns="" id="{623E8560-723E-467D-94CD-7650C77D7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92280-055B-4372-AF39-73FE7C1ED3D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879373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2257CF2-6608-411D-8A9F-62575C5D4C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12927"/>
          </a:xfrm>
        </p:spPr>
        <p:txBody>
          <a:bodyPr/>
          <a:lstStyle/>
          <a:p>
            <a:r>
              <a:rPr lang="da-DK" b="1" dirty="0" err="1">
                <a:solidFill>
                  <a:srgbClr val="FF0000"/>
                </a:solidFill>
                <a:latin typeface="Papyrus" panose="03070502060502030205" pitchFamily="66" charset="0"/>
              </a:rPr>
              <a:t>Terroir</a:t>
            </a:r>
            <a:r>
              <a:rPr lang="da-DK" b="1" dirty="0">
                <a:solidFill>
                  <a:srgbClr val="FF0000"/>
                </a:solidFill>
                <a:latin typeface="Papyrus" panose="03070502060502030205" pitchFamily="66" charset="0"/>
              </a:rPr>
              <a:t> Smagning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xmlns="" id="{909D7FC2-AFB4-4CB3-A49C-7493646D82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7787" y="3004936"/>
            <a:ext cx="4636425" cy="253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830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CC41B97-507E-4A87-B05E-E8C5EC9D4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Udvalgte parametre</a:t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515B7E8B-58D6-4C48-A7BC-EB3EADF55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3256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a-DK" b="1" dirty="0"/>
              <a:t>Beliggenhed:</a:t>
            </a:r>
          </a:p>
          <a:p>
            <a:pPr marL="0" indent="0">
              <a:buNone/>
            </a:pPr>
            <a:r>
              <a:rPr lang="da-DK" dirty="0"/>
              <a:t>Hele regionen er opdelt i 5 sektioner, som igen er opdelt i undersektioner. Hver undersektion tildeles forskellige point. Fx gives der langt færre point til marker i </a:t>
            </a:r>
            <a:r>
              <a:rPr lang="da-DK" dirty="0" err="1"/>
              <a:t>Baixo</a:t>
            </a:r>
            <a:r>
              <a:rPr lang="da-DK" dirty="0"/>
              <a:t> </a:t>
            </a:r>
            <a:r>
              <a:rPr lang="da-DK" dirty="0" err="1"/>
              <a:t>Corgo</a:t>
            </a:r>
            <a:r>
              <a:rPr lang="da-DK" dirty="0"/>
              <a:t> ved </a:t>
            </a:r>
            <a:r>
              <a:rPr lang="da-DK" dirty="0" err="1"/>
              <a:t>Régua</a:t>
            </a:r>
            <a:r>
              <a:rPr lang="da-DK" dirty="0"/>
              <a:t> end til marker i </a:t>
            </a:r>
            <a:r>
              <a:rPr lang="da-DK" dirty="0" err="1"/>
              <a:t>Cima</a:t>
            </a:r>
            <a:r>
              <a:rPr lang="da-DK" dirty="0"/>
              <a:t> </a:t>
            </a:r>
            <a:r>
              <a:rPr lang="da-DK" dirty="0" err="1"/>
              <a:t>Corgo</a:t>
            </a:r>
            <a:r>
              <a:rPr lang="da-DK" dirty="0"/>
              <a:t> ved </a:t>
            </a:r>
            <a:r>
              <a:rPr lang="da-DK" dirty="0" err="1"/>
              <a:t>Pinhão</a:t>
            </a:r>
            <a:r>
              <a:rPr lang="da-DK" dirty="0"/>
              <a:t>.</a:t>
            </a:r>
          </a:p>
          <a:p>
            <a:pPr marL="0" indent="0">
              <a:buNone/>
            </a:pPr>
            <a:r>
              <a:rPr lang="da-DK" dirty="0"/>
              <a:t> </a:t>
            </a:r>
          </a:p>
          <a:p>
            <a:pPr marL="0" indent="0">
              <a:buNone/>
            </a:pPr>
            <a:r>
              <a:rPr lang="da-DK" b="1" dirty="0"/>
              <a:t>Jordbund:</a:t>
            </a:r>
          </a:p>
          <a:p>
            <a:pPr marL="0" indent="0">
              <a:buNone/>
            </a:pPr>
            <a:r>
              <a:rPr lang="da-DK" dirty="0"/>
              <a:t>Der gives flest point til jordbund med skiffer, blandet giver mindre, granit endnu mindre og andre igen mindst.</a:t>
            </a:r>
          </a:p>
          <a:p>
            <a:pPr marL="0" indent="0">
              <a:buNone/>
            </a:pPr>
            <a:r>
              <a:rPr lang="da-DK" dirty="0"/>
              <a:t> </a:t>
            </a:r>
          </a:p>
          <a:p>
            <a:pPr marL="0" indent="0">
              <a:buNone/>
            </a:pPr>
            <a:r>
              <a:rPr lang="da-DK" b="1" dirty="0"/>
              <a:t>Højde:</a:t>
            </a:r>
          </a:p>
          <a:p>
            <a:pPr marL="0" indent="0">
              <a:buNone/>
            </a:pPr>
            <a:r>
              <a:rPr lang="da-DK" dirty="0"/>
              <a:t>Der gives forskellige point alt efter, hvor højt markerne ligger. Point varierer fra sektor til sektor. Flest point gives til marker der ligger i op til 150 meters højde, hvorefter det falder, jo højere det bliver. 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104384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2222"/>
          </a:xfrm>
        </p:spPr>
        <p:txBody>
          <a:bodyPr/>
          <a:lstStyle/>
          <a:p>
            <a:r>
              <a:rPr lang="en-US" sz="2400" dirty="0" err="1"/>
              <a:t>Topografia</a:t>
            </a:r>
            <a:r>
              <a:rPr lang="en-US" sz="2400" dirty="0"/>
              <a:t> do Douro </a:t>
            </a:r>
            <a:r>
              <a:rPr lang="en-US" sz="2000" dirty="0"/>
              <a:t>– </a:t>
            </a:r>
            <a:r>
              <a:rPr lang="en-US" sz="2000" dirty="0" err="1"/>
              <a:t>mecanismo</a:t>
            </a:r>
            <a:r>
              <a:rPr lang="en-US" sz="2000" dirty="0"/>
              <a:t> de </a:t>
            </a:r>
            <a:r>
              <a:rPr lang="en-US" sz="2000" dirty="0" err="1"/>
              <a:t>adaptação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2057400" y="980728"/>
          <a:ext cx="7981950" cy="363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351589" y="4725322"/>
          <a:ext cx="7344810" cy="1583998"/>
        </p:xfrm>
        <a:graphic>
          <a:graphicData uri="http://schemas.openxmlformats.org/drawingml/2006/table">
            <a:tbl>
              <a:tblPr/>
              <a:tblGrid>
                <a:gridCol w="13010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36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036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036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364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0364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0364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0364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0364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03644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03644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03644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503644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</a:tblGrid>
              <a:tr h="253205">
                <a:tc>
                  <a:txBody>
                    <a:bodyPr/>
                    <a:lstStyle/>
                    <a:p>
                      <a:pPr algn="l" fontAlgn="b"/>
                      <a:r>
                        <a:rPr lang="pt-P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P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P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P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P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0209">
                <a:tc>
                  <a:txBody>
                    <a:bodyPr/>
                    <a:lstStyle/>
                    <a:p>
                      <a:pPr algn="l" fontAlgn="ctr"/>
                      <a:r>
                        <a:rPr lang="pt-PT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900" b="1" i="0" u="none" strike="noStrike">
                          <a:solidFill>
                            <a:srgbClr val="800000"/>
                          </a:solidFill>
                          <a:effectLst/>
                          <a:latin typeface="Calibri" panose="020F0502020204030204" pitchFamily="34" charset="0"/>
                        </a:rPr>
                        <a:t>SRB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900" b="1" i="0" u="none" strike="noStrike">
                          <a:solidFill>
                            <a:srgbClr val="800000"/>
                          </a:solidFill>
                          <a:effectLst/>
                          <a:latin typeface="Calibri" panose="020F0502020204030204" pitchFamily="34" charset="0"/>
                        </a:rPr>
                        <a:t>VES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900" b="0" i="0" u="none" strike="noStrike">
                          <a:solidFill>
                            <a:srgbClr val="800000"/>
                          </a:solidFill>
                          <a:effectLst/>
                          <a:latin typeface="Calibri" panose="020F0502020204030204" pitchFamily="34" charset="0"/>
                        </a:rPr>
                        <a:t>dif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900" b="1" i="0" u="none" strike="noStrike">
                          <a:solidFill>
                            <a:srgbClr val="800000"/>
                          </a:solidFill>
                          <a:effectLst/>
                          <a:latin typeface="Calibri" panose="020F0502020204030204" pitchFamily="34" charset="0"/>
                        </a:rPr>
                        <a:t>SRB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900" b="1" i="0" u="none" strike="noStrike" dirty="0" err="1">
                          <a:solidFill>
                            <a:srgbClr val="800000"/>
                          </a:solidFill>
                          <a:effectLst/>
                          <a:latin typeface="Calibri" panose="020F0502020204030204" pitchFamily="34" charset="0"/>
                        </a:rPr>
                        <a:t>VES</a:t>
                      </a:r>
                      <a:endParaRPr lang="pt-PT" sz="900" b="1" i="0" u="none" strike="noStrike" dirty="0">
                        <a:solidFill>
                          <a:srgbClr val="8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900" b="0" i="0" u="none" strike="noStrike" dirty="0" err="1">
                          <a:solidFill>
                            <a:srgbClr val="800000"/>
                          </a:solidFill>
                          <a:effectLst/>
                          <a:latin typeface="Calibri" panose="020F0502020204030204" pitchFamily="34" charset="0"/>
                        </a:rPr>
                        <a:t>dif</a:t>
                      </a:r>
                      <a:endParaRPr lang="pt-PT" sz="900" b="0" i="0" u="none" strike="noStrike" dirty="0">
                        <a:solidFill>
                          <a:srgbClr val="8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900" b="1" i="0" u="none" strike="noStrike" dirty="0" err="1">
                          <a:solidFill>
                            <a:srgbClr val="800000"/>
                          </a:solidFill>
                          <a:effectLst/>
                          <a:latin typeface="Calibri" panose="020F0502020204030204" pitchFamily="34" charset="0"/>
                        </a:rPr>
                        <a:t>SRB</a:t>
                      </a:r>
                      <a:endParaRPr lang="pt-PT" sz="900" b="1" i="0" u="none" strike="noStrike" dirty="0">
                        <a:solidFill>
                          <a:srgbClr val="8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900" b="1" i="0" u="none" strike="noStrike" dirty="0" err="1">
                          <a:solidFill>
                            <a:srgbClr val="800000"/>
                          </a:solidFill>
                          <a:effectLst/>
                          <a:latin typeface="Calibri" panose="020F0502020204030204" pitchFamily="34" charset="0"/>
                        </a:rPr>
                        <a:t>VES</a:t>
                      </a:r>
                      <a:endParaRPr lang="pt-PT" sz="900" b="1" i="0" u="none" strike="noStrike" dirty="0">
                        <a:solidFill>
                          <a:srgbClr val="8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900" b="0" i="0" u="none" strike="noStrike">
                          <a:solidFill>
                            <a:srgbClr val="800000"/>
                          </a:solidFill>
                          <a:effectLst/>
                          <a:latin typeface="Calibri" panose="020F0502020204030204" pitchFamily="34" charset="0"/>
                        </a:rPr>
                        <a:t>dif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900" b="1" i="0" u="none" strike="noStrike">
                          <a:solidFill>
                            <a:srgbClr val="800000"/>
                          </a:solidFill>
                          <a:effectLst/>
                          <a:latin typeface="Calibri" panose="020F0502020204030204" pitchFamily="34" charset="0"/>
                        </a:rPr>
                        <a:t>SRB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900" b="1" i="0" u="none" strike="noStrike">
                          <a:solidFill>
                            <a:srgbClr val="800000"/>
                          </a:solidFill>
                          <a:effectLst/>
                          <a:latin typeface="Calibri" panose="020F0502020204030204" pitchFamily="34" charset="0"/>
                        </a:rPr>
                        <a:t>VES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900" b="0" i="0" u="none" strike="noStrike">
                          <a:solidFill>
                            <a:srgbClr val="800000"/>
                          </a:solidFill>
                          <a:effectLst/>
                          <a:latin typeface="Calibri" panose="020F0502020204030204" pitchFamily="34" charset="0"/>
                        </a:rPr>
                        <a:t>dif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2646">
                <a:tc>
                  <a:txBody>
                    <a:bodyPr/>
                    <a:lstStyle/>
                    <a:p>
                      <a:pPr algn="r" fontAlgn="ctr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 Max (média)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2646">
                <a:tc>
                  <a:txBody>
                    <a:bodyPr/>
                    <a:lstStyle/>
                    <a:p>
                      <a:pPr algn="r" fontAlgn="ctr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 Média (média)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2646">
                <a:tc>
                  <a:txBody>
                    <a:bodyPr/>
                    <a:lstStyle/>
                    <a:p>
                      <a:pPr algn="r" fontAlgn="ctr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Humidade R.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2646">
                <a:tc>
                  <a:txBody>
                    <a:bodyPr/>
                    <a:lstStyle/>
                    <a:p>
                      <a:pPr algn="r" fontAlgn="ctr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Soma Temp. Activa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5146248" y="2989344"/>
            <a:ext cx="1930568" cy="552608"/>
            <a:chOff x="3622248" y="2989344"/>
            <a:chExt cx="1930568" cy="552608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4252904" y="3541952"/>
              <a:ext cx="806836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/>
            <p:cNvSpPr/>
            <p:nvPr/>
          </p:nvSpPr>
          <p:spPr>
            <a:xfrm>
              <a:off x="3622248" y="3055312"/>
              <a:ext cx="288032" cy="28803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8" name="Oval 7"/>
            <p:cNvSpPr/>
            <p:nvPr/>
          </p:nvSpPr>
          <p:spPr>
            <a:xfrm>
              <a:off x="5264784" y="2989344"/>
              <a:ext cx="288032" cy="28803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</p:spTree>
    <p:extLst>
      <p:ext uri="{BB962C8B-B14F-4D97-AF65-F5344CB8AC3E}">
        <p14:creationId xmlns:p14="http://schemas.microsoft.com/office/powerpoint/2010/main" xmlns="" val="253871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xmlns="" id="{B0990F0C-174D-4708-B5B5-9F24D3E247DA}"/>
              </a:ext>
            </a:extLst>
          </p:cNvPr>
          <p:cNvSpPr/>
          <p:nvPr/>
        </p:nvSpPr>
        <p:spPr>
          <a:xfrm>
            <a:off x="838199" y="1216404"/>
            <a:ext cx="8016551" cy="2668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Druesorter: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 tilladte druesorter er inddelt i fem kategorier. Den bedste kategori (</a:t>
            </a:r>
            <a:r>
              <a:rPr lang="da-D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Muito</a:t>
            </a: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Boas) omfatter bl.a. </a:t>
            </a:r>
            <a:r>
              <a:rPr lang="da-D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Bastardo</a:t>
            </a: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da-D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Tinta</a:t>
            </a: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a-D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Francisda</a:t>
            </a: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da-D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Tinto</a:t>
            </a: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a-D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Roriz</a:t>
            </a: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da-D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Tinto</a:t>
            </a: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a-D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Cão</a:t>
            </a: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da-D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Touriga</a:t>
            </a: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Franca og </a:t>
            </a:r>
            <a:r>
              <a:rPr lang="da-D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Touriga</a:t>
            </a: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Nacional, men også hvide druesorter som </a:t>
            </a:r>
            <a:r>
              <a:rPr lang="da-D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Malvasia</a:t>
            </a: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og </a:t>
            </a:r>
            <a:r>
              <a:rPr lang="da-D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Rabigato</a:t>
            </a: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xmlns="" id="{5B8026CA-44AA-49AA-8428-FDBEBF3370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55493" y="167951"/>
            <a:ext cx="2631233" cy="3946849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xmlns="" id="{D262BFEA-DFA5-42BA-9FFC-F78376D37561}"/>
              </a:ext>
            </a:extLst>
          </p:cNvPr>
          <p:cNvSpPr/>
          <p:nvPr/>
        </p:nvSpPr>
        <p:spPr>
          <a:xfrm>
            <a:off x="5859625" y="3884955"/>
            <a:ext cx="6127102" cy="2877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da-DK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Hældning: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Kort og godt: Jo stejlere, des bedre.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Solretning: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Kort og godt: Syd er bedst, nord dårligst.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xmlns="" id="{C06C8490-90B5-49CC-819E-1576BF5C72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3321" y="3527489"/>
            <a:ext cx="4617876" cy="307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993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7694514-9A4E-4B16-9AC7-ADC9D97E7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121" y="365125"/>
            <a:ext cx="10531679" cy="1371396"/>
          </a:xfrm>
        </p:spPr>
        <p:txBody>
          <a:bodyPr>
            <a:normAutofit/>
          </a:bodyPr>
          <a:lstStyle/>
          <a:p>
            <a:pPr algn="ctr"/>
            <a:r>
              <a:rPr lang="da-DK" sz="6000" dirty="0">
                <a:solidFill>
                  <a:srgbClr val="FF0000"/>
                </a:solidFill>
                <a:latin typeface="Papyrus" panose="03070502060502030205" pitchFamily="66" charset="0"/>
              </a:rPr>
              <a:t>Men kan vi smage forskel?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xmlns="" id="{D90D6D61-F4CD-4977-90E8-6801FD6ACD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5249" y="1660330"/>
            <a:ext cx="7418616" cy="494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509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421F4E9-1D3C-4303-AC06-591BA414D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7200" dirty="0">
                <a:solidFill>
                  <a:srgbClr val="FF0000"/>
                </a:solidFill>
                <a:latin typeface="Papyrus" panose="03070502060502030205" pitchFamily="66" charset="0"/>
              </a:rPr>
              <a:t>Hvad er </a:t>
            </a:r>
            <a:r>
              <a:rPr lang="da-DK" sz="7200" dirty="0" err="1">
                <a:solidFill>
                  <a:srgbClr val="FF0000"/>
                </a:solidFill>
                <a:latin typeface="Papyrus" panose="03070502060502030205" pitchFamily="66" charset="0"/>
              </a:rPr>
              <a:t>terroir</a:t>
            </a:r>
            <a:r>
              <a:rPr lang="da-DK" sz="7200" dirty="0">
                <a:solidFill>
                  <a:srgbClr val="FF0000"/>
                </a:solidFill>
                <a:latin typeface="Papyrus" panose="03070502060502030205" pitchFamily="66" charset="0"/>
              </a:rPr>
              <a:t>?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xmlns="" id="{80C3E9E8-10E1-4661-AD5B-7F0D97A89FF8}"/>
              </a:ext>
            </a:extLst>
          </p:cNvPr>
          <p:cNvSpPr txBox="1"/>
          <p:nvPr/>
        </p:nvSpPr>
        <p:spPr>
          <a:xfrm>
            <a:off x="1384184" y="1812022"/>
            <a:ext cx="946278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400" dirty="0"/>
              <a:t>Ordet ”</a:t>
            </a:r>
            <a:r>
              <a:rPr lang="da-DK" sz="2400" dirty="0" err="1"/>
              <a:t>terroir</a:t>
            </a:r>
            <a:r>
              <a:rPr lang="da-DK" sz="2400" dirty="0"/>
              <a:t>” er fransk og kommer fra ”terre”, der kort og godt betyder jord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400" dirty="0"/>
              <a:t>I sin enkleste betydning kan det oversættes med jordbund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400" dirty="0"/>
              <a:t>Mere præcist omfatter begrebet: jordlagene, deres fysiske og kemiske egenskaber og samspillet med det lokale klima altså såvel </a:t>
            </a:r>
            <a:r>
              <a:rPr lang="da-DK" sz="2400" dirty="0" err="1"/>
              <a:t>makroklima</a:t>
            </a:r>
            <a:r>
              <a:rPr lang="da-DK" sz="2400" dirty="0"/>
              <a:t>, mesoklima (i den enkelte vinmark) og mikroklima (i en vinstok).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400" dirty="0"/>
              <a:t>”Much-</a:t>
            </a:r>
            <a:r>
              <a:rPr lang="da-DK" sz="2400" dirty="0" err="1"/>
              <a:t>discussed</a:t>
            </a:r>
            <a:r>
              <a:rPr lang="da-DK" sz="2400" dirty="0"/>
              <a:t> term for the total </a:t>
            </a:r>
            <a:r>
              <a:rPr lang="da-DK" sz="2400" dirty="0" err="1"/>
              <a:t>environment</a:t>
            </a:r>
            <a:r>
              <a:rPr lang="da-DK" sz="2400" dirty="0"/>
              <a:t> of </a:t>
            </a:r>
            <a:r>
              <a:rPr lang="da-DK" sz="2400" dirty="0" err="1"/>
              <a:t>any</a:t>
            </a:r>
            <a:r>
              <a:rPr lang="da-DK" sz="2400" dirty="0"/>
              <a:t> </a:t>
            </a:r>
            <a:r>
              <a:rPr lang="da-DK" sz="2400" dirty="0" err="1"/>
              <a:t>viticultural</a:t>
            </a:r>
            <a:r>
              <a:rPr lang="da-DK" sz="2400" dirty="0"/>
              <a:t> site”</a:t>
            </a:r>
          </a:p>
          <a:p>
            <a:pPr algn="ctr"/>
            <a:r>
              <a:rPr lang="da-DK" sz="2400" dirty="0" err="1"/>
              <a:t>Jancis</a:t>
            </a:r>
            <a:r>
              <a:rPr lang="da-DK" sz="2400" dirty="0"/>
              <a:t> Robinson i The Oxford Companion to Wine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321830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DE5B788-1AC1-4B3F-AAA5-DB535A716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xmlns="" id="{45E3D4C9-093E-4E09-95E4-F8F4A197D0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6447" y="0"/>
            <a:ext cx="96791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174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lede 15">
            <a:extLst>
              <a:ext uri="{FF2B5EF4-FFF2-40B4-BE49-F238E27FC236}">
                <a16:creationId xmlns:a16="http://schemas.microsoft.com/office/drawing/2014/main" xmlns="" id="{83E36EBA-A9F6-4DD3-9D2E-FA5814B28F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6447" y="0"/>
            <a:ext cx="9679105" cy="6858000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xmlns="" id="{B154B335-7B9F-43A3-A49F-DB309443895F}"/>
              </a:ext>
            </a:extLst>
          </p:cNvPr>
          <p:cNvSpPr txBox="1"/>
          <p:nvPr/>
        </p:nvSpPr>
        <p:spPr>
          <a:xfrm>
            <a:off x="225819" y="1189268"/>
            <a:ext cx="1539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xmlns="" id="{FB455548-8D19-4BD3-800C-C84A7D5089A9}"/>
              </a:ext>
            </a:extLst>
          </p:cNvPr>
          <p:cNvSpPr/>
          <p:nvPr/>
        </p:nvSpPr>
        <p:spPr>
          <a:xfrm flipH="1">
            <a:off x="7424255" y="4043493"/>
            <a:ext cx="14752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>
                <a:solidFill>
                  <a:schemeClr val="bg1"/>
                </a:solidFill>
              </a:rPr>
              <a:t>Vale do </a:t>
            </a:r>
            <a:r>
              <a:rPr lang="da-DK" dirty="0" err="1">
                <a:solidFill>
                  <a:schemeClr val="bg1"/>
                </a:solidFill>
              </a:rPr>
              <a:t>Meão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xmlns="" id="{D78C8FF4-BE9D-4905-885D-9D62D90701A0}"/>
              </a:ext>
            </a:extLst>
          </p:cNvPr>
          <p:cNvSpPr/>
          <p:nvPr/>
        </p:nvSpPr>
        <p:spPr>
          <a:xfrm>
            <a:off x="6333688" y="4102432"/>
            <a:ext cx="1014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a-DK" dirty="0" err="1">
                <a:solidFill>
                  <a:schemeClr val="bg1"/>
                </a:solidFill>
              </a:rPr>
              <a:t>Vargellas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xmlns="" id="{40C59E3A-CA77-43EA-ADF8-843654CC4203}"/>
              </a:ext>
            </a:extLst>
          </p:cNvPr>
          <p:cNvSpPr/>
          <p:nvPr/>
        </p:nvSpPr>
        <p:spPr>
          <a:xfrm>
            <a:off x="6340860" y="3744121"/>
            <a:ext cx="9025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Canais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xmlns="" id="{14F7A520-4CED-48AB-969A-326C53A475B4}"/>
              </a:ext>
            </a:extLst>
          </p:cNvPr>
          <p:cNvSpPr/>
          <p:nvPr/>
        </p:nvSpPr>
        <p:spPr>
          <a:xfrm>
            <a:off x="3874143" y="3583933"/>
            <a:ext cx="1701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</a:rPr>
              <a:t>Quinta Nova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xmlns="" id="{00EC899C-44E1-4C85-ADF4-EFB170FA61FD}"/>
              </a:ext>
            </a:extLst>
          </p:cNvPr>
          <p:cNvSpPr/>
          <p:nvPr/>
        </p:nvSpPr>
        <p:spPr>
          <a:xfrm>
            <a:off x="4026716" y="3059668"/>
            <a:ext cx="11638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 err="1">
                <a:solidFill>
                  <a:schemeClr val="bg1"/>
                </a:solidFill>
              </a:rPr>
              <a:t>Cavadinha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xmlns="" id="{94F3FB35-38C5-4CA3-8654-FF58E519CD1A}"/>
              </a:ext>
            </a:extLst>
          </p:cNvPr>
          <p:cNvSpPr/>
          <p:nvPr/>
        </p:nvSpPr>
        <p:spPr>
          <a:xfrm>
            <a:off x="4304807" y="3951215"/>
            <a:ext cx="12235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 err="1">
                <a:solidFill>
                  <a:schemeClr val="bg1"/>
                </a:solidFill>
              </a:rPr>
              <a:t>Panascal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xmlns="" id="{3D01FF8F-0C83-42C3-8EC8-725C14C1E4F8}"/>
              </a:ext>
            </a:extLst>
          </p:cNvPr>
          <p:cNvSpPr/>
          <p:nvPr/>
        </p:nvSpPr>
        <p:spPr>
          <a:xfrm>
            <a:off x="5273289" y="3146088"/>
            <a:ext cx="1206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a-DK" dirty="0" err="1">
                <a:solidFill>
                  <a:schemeClr val="bg1"/>
                </a:solidFill>
              </a:rPr>
              <a:t>Malvedo</a:t>
            </a:r>
            <a:r>
              <a:rPr lang="da-DK" dirty="0" err="1">
                <a:solidFill>
                  <a:srgbClr val="FFFF00"/>
                </a:solidFill>
              </a:rPr>
              <a:t>s</a:t>
            </a:r>
            <a:endParaRPr lang="da-DK" dirty="0">
              <a:solidFill>
                <a:srgbClr val="FFFF00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xmlns="" id="{5FCC4BA9-FDF9-4AF3-BB97-F58508FA0E47}"/>
              </a:ext>
            </a:extLst>
          </p:cNvPr>
          <p:cNvSpPr/>
          <p:nvPr/>
        </p:nvSpPr>
        <p:spPr>
          <a:xfrm>
            <a:off x="4563612" y="3244334"/>
            <a:ext cx="951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a-DK" dirty="0" err="1">
                <a:solidFill>
                  <a:schemeClr val="bg1"/>
                </a:solidFill>
              </a:rPr>
              <a:t>Bomfim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xmlns="" id="{D700F508-46CF-4354-A47E-4D58DC9B7526}"/>
              </a:ext>
            </a:extLst>
          </p:cNvPr>
          <p:cNvSpPr/>
          <p:nvPr/>
        </p:nvSpPr>
        <p:spPr>
          <a:xfrm>
            <a:off x="6953885" y="3863558"/>
            <a:ext cx="9149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a-DK" dirty="0" err="1">
                <a:solidFill>
                  <a:schemeClr val="bg1"/>
                </a:solidFill>
              </a:rPr>
              <a:t>Ribeira</a:t>
            </a:r>
            <a:r>
              <a:rPr lang="da-DK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xmlns="" id="{CC2C128D-BC2E-406B-BE21-10F0B7DDCBDD}"/>
              </a:ext>
            </a:extLst>
          </p:cNvPr>
          <p:cNvSpPr/>
          <p:nvPr/>
        </p:nvSpPr>
        <p:spPr>
          <a:xfrm>
            <a:off x="3179428" y="3711912"/>
            <a:ext cx="9239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 err="1">
                <a:solidFill>
                  <a:schemeClr val="bg1"/>
                </a:solidFill>
              </a:rPr>
              <a:t>Vallado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xmlns="" id="{5BDCC3CC-1745-4D2A-8C5E-BC966FBD3E04}"/>
              </a:ext>
            </a:extLst>
          </p:cNvPr>
          <p:cNvSpPr/>
          <p:nvPr/>
        </p:nvSpPr>
        <p:spPr>
          <a:xfrm>
            <a:off x="4186106" y="2776756"/>
            <a:ext cx="12080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a-DK" dirty="0" err="1">
                <a:solidFill>
                  <a:schemeClr val="bg1"/>
                </a:solidFill>
              </a:rPr>
              <a:t>Terra</a:t>
            </a:r>
            <a:r>
              <a:rPr lang="da-DK" dirty="0">
                <a:solidFill>
                  <a:schemeClr val="bg1"/>
                </a:solidFill>
              </a:rPr>
              <a:t> </a:t>
            </a:r>
            <a:r>
              <a:rPr lang="da-DK" dirty="0" err="1">
                <a:solidFill>
                  <a:schemeClr val="bg1"/>
                </a:solidFill>
              </a:rPr>
              <a:t>Feita</a:t>
            </a:r>
            <a:r>
              <a:rPr lang="da-DK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xmlns="" id="{C883B316-2FEC-40FB-8B5F-40DB37F14908}"/>
              </a:ext>
            </a:extLst>
          </p:cNvPr>
          <p:cNvSpPr txBox="1"/>
          <p:nvPr/>
        </p:nvSpPr>
        <p:spPr>
          <a:xfrm flipH="1">
            <a:off x="4649726" y="3781662"/>
            <a:ext cx="104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>
                <a:solidFill>
                  <a:schemeClr val="bg1"/>
                </a:solidFill>
              </a:rPr>
              <a:t>Pego</a:t>
            </a:r>
            <a:endParaRPr lang="da-DK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608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2264" y="213014"/>
            <a:ext cx="9247472" cy="6430835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7392144" y="2910088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Oval 4"/>
          <p:cNvSpPr/>
          <p:nvPr/>
        </p:nvSpPr>
        <p:spPr>
          <a:xfrm>
            <a:off x="3099104" y="3659312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Oval 5"/>
          <p:cNvSpPr/>
          <p:nvPr/>
        </p:nvSpPr>
        <p:spPr>
          <a:xfrm>
            <a:off x="4684416" y="3428432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77493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35C465F-C748-4BF8-BA30-FC27C1D2B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xmlns="" id="{6956AF96-9809-4D15-B1FE-699F594830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7570" y="144548"/>
            <a:ext cx="9446013" cy="656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247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BB53483-20F6-47EC-BDA3-F40D79393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Lidt årstal</a:t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EE0B83CC-6063-4489-B996-8512EBDEB7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1756: Regionen afgrænses efter ordre fra </a:t>
            </a:r>
            <a:r>
              <a:rPr lang="da-DK" dirty="0" err="1"/>
              <a:t>Marquez</a:t>
            </a:r>
            <a:r>
              <a:rPr lang="da-DK" dirty="0"/>
              <a:t> de </a:t>
            </a:r>
            <a:r>
              <a:rPr lang="da-DK" dirty="0" err="1"/>
              <a:t>Pompal</a:t>
            </a:r>
            <a:endParaRPr lang="da-DK" dirty="0"/>
          </a:p>
          <a:p>
            <a:r>
              <a:rPr lang="da-DK" dirty="0"/>
              <a:t>1932: Casa do Douro (vindyrkernes organisation) oprettes og begynder snart at registrere alle marker og parceller i Douro. En af opgaverne bliver at udregne den såkaldte </a:t>
            </a:r>
            <a:r>
              <a:rPr lang="da-DK" dirty="0" err="1"/>
              <a:t>beneficio</a:t>
            </a:r>
            <a:r>
              <a:rPr lang="da-DK" dirty="0"/>
              <a:t>, som regulerer den årlige produktion af portvin. Denne opgave overgår i 1992 til IVDP. </a:t>
            </a:r>
          </a:p>
          <a:p>
            <a:r>
              <a:rPr lang="da-DK" dirty="0"/>
              <a:t>1933: Portvinsinstituttet (IVP) oprettes. Da bordvin i 2003 overflyttes hertil skiftes navn til ”</a:t>
            </a:r>
            <a:r>
              <a:rPr lang="da-DK" dirty="0" err="1"/>
              <a:t>Instituto</a:t>
            </a:r>
            <a:r>
              <a:rPr lang="da-DK" dirty="0"/>
              <a:t> dos </a:t>
            </a:r>
            <a:r>
              <a:rPr lang="da-DK" dirty="0" err="1"/>
              <a:t>Vinhos</a:t>
            </a:r>
            <a:r>
              <a:rPr lang="da-DK" dirty="0"/>
              <a:t> e Porto (IVDP).</a:t>
            </a:r>
          </a:p>
          <a:p>
            <a:r>
              <a:rPr lang="da-DK" dirty="0"/>
              <a:t>1948: </a:t>
            </a:r>
            <a:r>
              <a:rPr lang="da-DK" dirty="0" err="1"/>
              <a:t>Cadastro</a:t>
            </a:r>
            <a:r>
              <a:rPr lang="da-DK" dirty="0"/>
              <a:t> registeret fastlægges – et vinkartotek, som omfatter godt 30.000 </a:t>
            </a:r>
            <a:r>
              <a:rPr lang="da-DK" dirty="0" err="1"/>
              <a:t>drueavlereog</a:t>
            </a:r>
            <a:r>
              <a:rPr lang="da-DK" dirty="0"/>
              <a:t> vindyrkere, mere end 100.000 parceller – og som ligger til grund for </a:t>
            </a:r>
            <a:r>
              <a:rPr lang="da-DK" dirty="0" err="1"/>
              <a:t>beneficio</a:t>
            </a:r>
            <a:r>
              <a:rPr lang="da-DK" dirty="0"/>
              <a:t>.</a:t>
            </a:r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94061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DBFC00D8-BE12-4812-816E-13A7FD61E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57290"/>
          </a:xfrm>
        </p:spPr>
        <p:txBody>
          <a:bodyPr>
            <a:normAutofit/>
          </a:bodyPr>
          <a:lstStyle/>
          <a:p>
            <a:pPr algn="ctr"/>
            <a:r>
              <a:rPr lang="da-DK" dirty="0" err="1"/>
              <a:t>Cadastro</a:t>
            </a:r>
            <a:r>
              <a:rPr lang="da-DK" dirty="0"/>
              <a:t/>
            </a:r>
            <a:br>
              <a:rPr lang="da-DK" dirty="0"/>
            </a:br>
            <a:r>
              <a:rPr lang="da-DK" sz="2000" dirty="0"/>
              <a:t>Tre overordnede kriterier, som igen deles i fire parametre</a:t>
            </a:r>
            <a:br>
              <a:rPr lang="da-DK" sz="2000" dirty="0"/>
            </a:br>
            <a:endParaRPr lang="da-DK" sz="200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5C6D0DAF-D3D0-4A67-AA61-D7CFD18A7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521"/>
            <a:ext cx="10515600" cy="4756354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da-DK" b="1" dirty="0"/>
              <a:t>Jordbund:</a:t>
            </a:r>
          </a:p>
          <a:p>
            <a:pPr lvl="0" algn="ctr"/>
            <a:r>
              <a:rPr lang="da-DK" dirty="0"/>
              <a:t>Jordbund: fra -400 til 100 point</a:t>
            </a:r>
          </a:p>
          <a:p>
            <a:pPr lvl="0" algn="ctr"/>
            <a:r>
              <a:rPr lang="da-DK" dirty="0"/>
              <a:t>Sten/klipper: fra 0 til 80 point</a:t>
            </a:r>
          </a:p>
          <a:p>
            <a:pPr lvl="0" algn="ctr"/>
            <a:r>
              <a:rPr lang="da-DK" dirty="0"/>
              <a:t>Produktivitet: fra 0 til 120 point</a:t>
            </a:r>
          </a:p>
          <a:p>
            <a:pPr lvl="0" algn="ctr"/>
            <a:r>
              <a:rPr lang="da-DK" dirty="0"/>
              <a:t>Markens hældning: fra 1 til 101 point </a:t>
            </a:r>
          </a:p>
          <a:p>
            <a:pPr marL="0" indent="0" algn="ctr">
              <a:buNone/>
            </a:pPr>
            <a:r>
              <a:rPr lang="da-DK" b="1" dirty="0"/>
              <a:t>Klima:</a:t>
            </a:r>
          </a:p>
          <a:p>
            <a:pPr lvl="0" algn="ctr"/>
            <a:r>
              <a:rPr lang="da-DK" dirty="0"/>
              <a:t>Beliggenhed: fra -50 til 600 point</a:t>
            </a:r>
          </a:p>
          <a:p>
            <a:pPr lvl="0" algn="ctr"/>
            <a:r>
              <a:rPr lang="da-DK" dirty="0"/>
              <a:t>Højde: fra -900 til 240 point</a:t>
            </a:r>
          </a:p>
          <a:p>
            <a:pPr lvl="0" algn="ctr"/>
            <a:r>
              <a:rPr lang="da-DK" dirty="0" err="1"/>
              <a:t>Læforhold</a:t>
            </a:r>
            <a:r>
              <a:rPr lang="da-DK" dirty="0"/>
              <a:t>:  fra 0 til 60 point</a:t>
            </a:r>
          </a:p>
          <a:p>
            <a:pPr lvl="0" algn="ctr"/>
            <a:r>
              <a:rPr lang="da-DK" dirty="0"/>
              <a:t>Solretning: fra -30 til 100 point</a:t>
            </a:r>
          </a:p>
          <a:p>
            <a:pPr marL="0" indent="0" algn="ctr">
              <a:buNone/>
            </a:pPr>
            <a:r>
              <a:rPr lang="da-DK" b="1" dirty="0"/>
              <a:t>Kulturelle faktorer:</a:t>
            </a:r>
          </a:p>
          <a:p>
            <a:pPr lvl="0" algn="ctr"/>
            <a:r>
              <a:rPr lang="da-DK" dirty="0"/>
              <a:t>Druesorter: fra -150 til 150 point</a:t>
            </a:r>
          </a:p>
          <a:p>
            <a:pPr lvl="0" algn="ctr"/>
            <a:r>
              <a:rPr lang="da-DK" dirty="0"/>
              <a:t>Opbindingsmetoder: fra 0 til 100 point</a:t>
            </a:r>
          </a:p>
          <a:p>
            <a:pPr lvl="0" algn="ctr"/>
            <a:r>
              <a:rPr lang="da-DK" dirty="0"/>
              <a:t>Vinstokkenes alder: fra 0 til 60 point</a:t>
            </a:r>
          </a:p>
          <a:p>
            <a:pPr lvl="0" algn="ctr"/>
            <a:r>
              <a:rPr lang="da-DK" dirty="0"/>
              <a:t>Vinstokkenes tæthed: fra 0 til 50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428818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8EC2DAB-F0BB-4D85-9BA6-5C8275659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Udregningen</a:t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3AAE521E-F4FA-4816-A3F3-FFD15A98B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dirty="0"/>
              <a:t>Der gives point (såvel plus som minus) inden for alle 12 parametre. </a:t>
            </a:r>
          </a:p>
          <a:p>
            <a:pPr marL="0" indent="0">
              <a:buNone/>
            </a:pPr>
            <a:r>
              <a:rPr lang="da-DK" dirty="0"/>
              <a:t> </a:t>
            </a:r>
          </a:p>
          <a:p>
            <a:pPr marL="0" indent="0">
              <a:buNone/>
            </a:pPr>
            <a:r>
              <a:rPr lang="da-DK" dirty="0"/>
              <a:t>Da Fonsecas udregninger:</a:t>
            </a:r>
          </a:p>
          <a:p>
            <a:pPr algn="ctr"/>
            <a:r>
              <a:rPr lang="da-DK" dirty="0"/>
              <a:t>Klasse A: Mere end 1200 points</a:t>
            </a:r>
          </a:p>
          <a:p>
            <a:pPr algn="ctr"/>
            <a:r>
              <a:rPr lang="da-DK" dirty="0"/>
              <a:t>Klasse B: Fra 1001 til 1200</a:t>
            </a:r>
          </a:p>
          <a:p>
            <a:pPr algn="ctr"/>
            <a:r>
              <a:rPr lang="da-DK" dirty="0"/>
              <a:t>Klasse C: Fra 801 til 1000</a:t>
            </a:r>
          </a:p>
          <a:p>
            <a:pPr algn="ctr"/>
            <a:r>
              <a:rPr lang="da-DK" dirty="0"/>
              <a:t>Klasse D: Fra 601 til 800</a:t>
            </a:r>
          </a:p>
          <a:p>
            <a:pPr algn="ctr"/>
            <a:r>
              <a:rPr lang="da-DK" dirty="0"/>
              <a:t>Klasse E: Fra 401 til 600</a:t>
            </a:r>
          </a:p>
          <a:p>
            <a:pPr algn="ctr"/>
            <a:r>
              <a:rPr lang="da-DK" dirty="0"/>
              <a:t>Klasse F: Fra 201 til 400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253570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572</Words>
  <Application>Microsoft Office PowerPoint</Application>
  <PresentationFormat>Brugerdefineret</PresentationFormat>
  <Paragraphs>153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13</vt:i4>
      </vt:variant>
    </vt:vector>
  </HeadingPairs>
  <TitlesOfParts>
    <vt:vector size="14" baseType="lpstr">
      <vt:lpstr>Office-tema</vt:lpstr>
      <vt:lpstr>Terroir Smagning</vt:lpstr>
      <vt:lpstr>Hvad er terroir?</vt:lpstr>
      <vt:lpstr>Dias nummer 3</vt:lpstr>
      <vt:lpstr>Dias nummer 4</vt:lpstr>
      <vt:lpstr>Dias nummer 5</vt:lpstr>
      <vt:lpstr>Dias nummer 6</vt:lpstr>
      <vt:lpstr>Lidt årstal </vt:lpstr>
      <vt:lpstr>Cadastro Tre overordnede kriterier, som igen deles i fire parametre </vt:lpstr>
      <vt:lpstr>Udregningen </vt:lpstr>
      <vt:lpstr>Udvalgte parametre </vt:lpstr>
      <vt:lpstr>Topografia do Douro – mecanismo de adaptação</vt:lpstr>
      <vt:lpstr>Dias nummer 12</vt:lpstr>
      <vt:lpstr>Men kan vi smage forskel?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Terroir Smagning</dc:title>
  <dc:creator>Bjarne Mouridsen</dc:creator>
  <cp:lastModifiedBy>Bjarne</cp:lastModifiedBy>
  <cp:revision>25</cp:revision>
  <dcterms:created xsi:type="dcterms:W3CDTF">2018-01-04T14:14:42Z</dcterms:created>
  <dcterms:modified xsi:type="dcterms:W3CDTF">2018-01-12T16:39:16Z</dcterms:modified>
</cp:coreProperties>
</file>